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91" r:id="rId9"/>
    <p:sldId id="264" r:id="rId10"/>
    <p:sldId id="292" r:id="rId11"/>
    <p:sldId id="265" r:id="rId12"/>
    <p:sldId id="266" r:id="rId13"/>
    <p:sldId id="267" r:id="rId14"/>
    <p:sldId id="268" r:id="rId15"/>
    <p:sldId id="293" r:id="rId16"/>
    <p:sldId id="269" r:id="rId17"/>
    <p:sldId id="287" r:id="rId18"/>
    <p:sldId id="288" r:id="rId19"/>
    <p:sldId id="289" r:id="rId20"/>
    <p:sldId id="290" r:id="rId21"/>
  </p:sldIdLst>
  <p:sldSz cx="18288000" cy="10287000"/>
  <p:notesSz cx="6858000" cy="9144000"/>
  <p:embeddedFontLst>
    <p:embeddedFont>
      <p:font typeface="Aileron" panose="020B0604020202020204" charset="0"/>
      <p:regular r:id="rId23"/>
    </p:embeddedFont>
    <p:embeddedFont>
      <p:font typeface="Cambria Math" panose="02040503050406030204" pitchFamily="18" charset="0"/>
      <p:regular r:id="rId24"/>
    </p:embeddedFont>
    <p:embeddedFont>
      <p:font typeface="DejaVu Serif Bold" panose="020B0604020202020204" charset="0"/>
      <p:regular r:id="rId25"/>
    </p:embeddedFont>
    <p:embeddedFont>
      <p:font typeface="Garet Bold" panose="020B0604020202020204" charset="0"/>
      <p:regular r:id="rId26"/>
    </p:embeddedFont>
    <p:embeddedFont>
      <p:font typeface="Nunito Sans Bold" panose="020B0604020202020204" charset="0"/>
      <p:regular r:id="rId27"/>
    </p:embeddedFont>
    <p:embeddedFont>
      <p:font typeface="Nunito Sans Semi-Bold" panose="020B0604020202020204" charset="0"/>
      <p:regular r:id="rId28"/>
    </p:embeddedFont>
    <p:embeddedFont>
      <p:font typeface="Open Sans Bold" panose="020B0604020202020204" charset="0"/>
      <p:regular r:id="rId29"/>
    </p:embeddedFont>
    <p:embeddedFont>
      <p:font typeface="Open Sans Bold Bold" panose="020B0604020202020204" charset="0"/>
      <p:regular r:id="rId30"/>
    </p:embeddedFont>
    <p:embeddedFont>
      <p:font typeface="Open Sans Bold Bold Italics" panose="020B0604020202020204" charset="0"/>
      <p:regular r:id="rId31"/>
    </p:embeddedFont>
    <p:embeddedFont>
      <p:font typeface="Open Sans Bold Italics" panose="020B0604020202020204" charset="0"/>
      <p:regular r:id="rId32"/>
    </p:embeddedFont>
    <p:embeddedFont>
      <p:font typeface="Open Sans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276" y="12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65CDF5-4171-4498-BF47-0C09550840AC}" type="datetimeFigureOut">
              <a:rPr lang="en-US" smtClean="0"/>
              <a:t>06/10/2024</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13DA8-7088-483B-BDA3-F6342E8D912C}" type="slidenum">
              <a:rPr lang="en-US" smtClean="0"/>
              <a:t>‹#›</a:t>
            </a:fld>
            <a:endParaRPr lang="en-US"/>
          </a:p>
        </p:txBody>
      </p:sp>
    </p:spTree>
    <p:extLst>
      <p:ext uri="{BB962C8B-B14F-4D97-AF65-F5344CB8AC3E}">
        <p14:creationId xmlns:p14="http://schemas.microsoft.com/office/powerpoint/2010/main" val="1840798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0AB13DA8-7088-483B-BDA3-F6342E8D912C}" type="slidenum">
              <a:rPr lang="en-US" smtClean="0"/>
              <a:t>1</a:t>
            </a:fld>
            <a:endParaRPr lang="en-US"/>
          </a:p>
        </p:txBody>
      </p:sp>
    </p:spTree>
    <p:extLst>
      <p:ext uri="{BB962C8B-B14F-4D97-AF65-F5344CB8AC3E}">
        <p14:creationId xmlns:p14="http://schemas.microsoft.com/office/powerpoint/2010/main" val="306105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12.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7.jpg"/><Relationship Id="rId5" Type="http://schemas.openxmlformats.org/officeDocument/2006/relationships/image" Target="../media/image100.svg"/><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8.jpg"/><Relationship Id="rId5" Type="http://schemas.openxmlformats.org/officeDocument/2006/relationships/image" Target="../media/image100.svg"/><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3" Type="http://schemas.openxmlformats.org/officeDocument/2006/relationships/image" Target="../media/image100.svg"/><Relationship Id="rId7" Type="http://schemas.openxmlformats.org/officeDocument/2006/relationships/image" Target="../media/image112.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5.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115.svg"/></Relationships>
</file>

<file path=ppt/slides/_rels/slide17.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jpeg"/><Relationship Id="rId1" Type="http://schemas.openxmlformats.org/officeDocument/2006/relationships/slideLayout" Target="../slideLayouts/slideLayout7.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1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6.svg"/><Relationship Id="rId4" Type="http://schemas.openxmlformats.org/officeDocument/2006/relationships/image" Target="../media/image125.png"/></Relationships>
</file>

<file path=ppt/slides/_rels/slide19.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jpeg"/><Relationship Id="rId1" Type="http://schemas.openxmlformats.org/officeDocument/2006/relationships/slideLayout" Target="../slideLayouts/slideLayout7.xml"/><Relationship Id="rId6" Type="http://schemas.openxmlformats.org/officeDocument/2006/relationships/image" Target="../media/image128.svg"/><Relationship Id="rId5" Type="http://schemas.openxmlformats.org/officeDocument/2006/relationships/image" Target="../media/image119.png"/><Relationship Id="rId10" Type="http://schemas.openxmlformats.org/officeDocument/2006/relationships/image" Target="../media/image131.svg"/><Relationship Id="rId4" Type="http://schemas.openxmlformats.org/officeDocument/2006/relationships/image" Target="../media/image127.sv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4.sv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6.sv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31.svg"/><Relationship Id="rId21" Type="http://schemas.openxmlformats.org/officeDocument/2006/relationships/image" Target="../media/image47.png"/><Relationship Id="rId7" Type="http://schemas.openxmlformats.org/officeDocument/2006/relationships/image" Target="../media/image8.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image" Target="../media/image30.png"/><Relationship Id="rId16" Type="http://schemas.openxmlformats.org/officeDocument/2006/relationships/image" Target="../media/image42.svg"/><Relationship Id="rId20"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image" Target="../media/image37.png"/><Relationship Id="rId5" Type="http://schemas.openxmlformats.org/officeDocument/2006/relationships/image" Target="../media/image33.svg"/><Relationship Id="rId15" Type="http://schemas.openxmlformats.org/officeDocument/2006/relationships/image" Target="../media/image41.png"/><Relationship Id="rId23" Type="http://schemas.openxmlformats.org/officeDocument/2006/relationships/image" Target="../media/image2.png"/><Relationship Id="rId10" Type="http://schemas.openxmlformats.org/officeDocument/2006/relationships/image" Target="../media/image36.svg"/><Relationship Id="rId19" Type="http://schemas.openxmlformats.org/officeDocument/2006/relationships/image" Target="../media/image45.png"/><Relationship Id="rId4" Type="http://schemas.openxmlformats.org/officeDocument/2006/relationships/image" Target="../media/image32.pn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48.svg"/></Relationships>
</file>

<file path=ppt/slides/_rels/slide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svg"/><Relationship Id="rId7" Type="http://schemas.openxmlformats.org/officeDocument/2006/relationships/image" Target="../media/image54.jpe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jpe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5.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0.png"/><Relationship Id="rId18" Type="http://schemas.openxmlformats.org/officeDocument/2006/relationships/image" Target="../media/image75.svg"/><Relationship Id="rId3" Type="http://schemas.openxmlformats.org/officeDocument/2006/relationships/image" Target="../media/image62.svg"/><Relationship Id="rId21" Type="http://schemas.openxmlformats.org/officeDocument/2006/relationships/image" Target="../media/image78.png"/><Relationship Id="rId7" Type="http://schemas.openxmlformats.org/officeDocument/2006/relationships/image" Target="../media/image66.svg"/><Relationship Id="rId12" Type="http://schemas.openxmlformats.org/officeDocument/2006/relationships/image" Target="../media/image69.svg"/><Relationship Id="rId17" Type="http://schemas.openxmlformats.org/officeDocument/2006/relationships/image" Target="../media/image74.png"/><Relationship Id="rId2" Type="http://schemas.openxmlformats.org/officeDocument/2006/relationships/image" Target="../media/image61.png"/><Relationship Id="rId16" Type="http://schemas.openxmlformats.org/officeDocument/2006/relationships/image" Target="../media/image73.svg"/><Relationship Id="rId20" Type="http://schemas.openxmlformats.org/officeDocument/2006/relationships/image" Target="../media/image77.sv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68.png"/><Relationship Id="rId24" Type="http://schemas.openxmlformats.org/officeDocument/2006/relationships/image" Target="../media/image81.svg"/><Relationship Id="rId5" Type="http://schemas.openxmlformats.org/officeDocument/2006/relationships/image" Target="../media/image64.sv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9.svg"/><Relationship Id="rId19" Type="http://schemas.openxmlformats.org/officeDocument/2006/relationships/image" Target="../media/image76.png"/><Relationship Id="rId4" Type="http://schemas.openxmlformats.org/officeDocument/2006/relationships/image" Target="../media/image63.png"/><Relationship Id="rId9" Type="http://schemas.openxmlformats.org/officeDocument/2006/relationships/image" Target="../media/image8.png"/><Relationship Id="rId14" Type="http://schemas.openxmlformats.org/officeDocument/2006/relationships/image" Target="../media/image71.svg"/><Relationship Id="rId22" Type="http://schemas.openxmlformats.org/officeDocument/2006/relationships/image" Target="../media/image79.svg"/></Relationships>
</file>

<file path=ppt/slides/_rels/slide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1.jpeg"/><Relationship Id="rId3" Type="http://schemas.openxmlformats.org/officeDocument/2006/relationships/image" Target="../media/image52.svg"/><Relationship Id="rId7" Type="http://schemas.openxmlformats.org/officeDocument/2006/relationships/image" Target="../media/image58.svg"/><Relationship Id="rId12" Type="http://schemas.openxmlformats.org/officeDocument/2006/relationships/image" Target="../media/image90.jpe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89.svg"/><Relationship Id="rId5" Type="http://schemas.openxmlformats.org/officeDocument/2006/relationships/image" Target="../media/image56.svg"/><Relationship Id="rId10" Type="http://schemas.openxmlformats.org/officeDocument/2006/relationships/image" Target="../media/image88.png"/><Relationship Id="rId4" Type="http://schemas.openxmlformats.org/officeDocument/2006/relationships/image" Target="../media/image55.png"/><Relationship Id="rId9" Type="http://schemas.openxmlformats.org/officeDocument/2006/relationships/image" Target="../media/image60.svg"/></Relationships>
</file>

<file path=ppt/slides/_rels/slide9.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sv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7567" r="-17567"/>
            </a:stretch>
          </a:blipFill>
        </p:spPr>
        <p:txBody>
          <a:bodyPr/>
          <a:lstStyle/>
          <a:p>
            <a:endParaRPr lang="en-US"/>
          </a:p>
        </p:txBody>
      </p:sp>
      <p:sp>
        <p:nvSpPr>
          <p:cNvPr id="3" name="TextBox 3"/>
          <p:cNvSpPr txBox="1"/>
          <p:nvPr/>
        </p:nvSpPr>
        <p:spPr>
          <a:xfrm>
            <a:off x="1028700" y="5210175"/>
            <a:ext cx="16236956" cy="1231106"/>
          </a:xfrm>
          <a:prstGeom prst="rect">
            <a:avLst/>
          </a:prstGeom>
        </p:spPr>
        <p:txBody>
          <a:bodyPr lIns="0" tIns="0" rIns="0" bIns="0" rtlCol="0" anchor="t">
            <a:spAutoFit/>
          </a:bodyPr>
          <a:lstStyle/>
          <a:p>
            <a:pPr algn="ctr">
              <a:lnSpc>
                <a:spcPts val="4828"/>
              </a:lnSpc>
            </a:pPr>
            <a:r>
              <a:rPr lang="en-US" sz="4598" spc="64">
                <a:solidFill>
                  <a:srgbClr val="FFFFFF"/>
                </a:solidFill>
                <a:latin typeface="Open Sans Bold Bold"/>
              </a:rPr>
              <a:t>PHÂN TÍCH HIỆU QUẢ TÀI CHÍNH VÀ DỰ ĐOÁN GIÁ CỔ PHIẾU CỦA SABECO DỰA TRÊN TRÍ TUỆ NHÂN TẠO </a:t>
            </a:r>
            <a:endParaRPr lang="en-US" sz="4598" spc="64" dirty="0">
              <a:solidFill>
                <a:srgbClr val="FFFFFF"/>
              </a:solidFill>
              <a:latin typeface="Open Sans Bold Bold"/>
            </a:endParaRPr>
          </a:p>
        </p:txBody>
      </p:sp>
      <p:sp>
        <p:nvSpPr>
          <p:cNvPr id="4" name="TextBox 4"/>
          <p:cNvSpPr txBox="1"/>
          <p:nvPr/>
        </p:nvSpPr>
        <p:spPr>
          <a:xfrm>
            <a:off x="1910114" y="3452629"/>
            <a:ext cx="14467772" cy="1235658"/>
          </a:xfrm>
          <a:prstGeom prst="rect">
            <a:avLst/>
          </a:prstGeom>
        </p:spPr>
        <p:txBody>
          <a:bodyPr lIns="0" tIns="0" rIns="0" bIns="0" rtlCol="0" anchor="t">
            <a:spAutoFit/>
          </a:bodyPr>
          <a:lstStyle/>
          <a:p>
            <a:pPr algn="ctr">
              <a:lnSpc>
                <a:spcPts val="9307"/>
              </a:lnSpc>
            </a:pPr>
            <a:r>
              <a:rPr lang="en-US" sz="8863" spc="124">
                <a:solidFill>
                  <a:srgbClr val="FFDE59"/>
                </a:solidFill>
                <a:latin typeface="Open Sans Bold Bold"/>
              </a:rPr>
              <a:t>ĐỒ ÁN TỐT NGHIỆP</a:t>
            </a:r>
          </a:p>
        </p:txBody>
      </p:sp>
      <p:sp>
        <p:nvSpPr>
          <p:cNvPr id="5" name="TextBox 5"/>
          <p:cNvSpPr txBox="1"/>
          <p:nvPr/>
        </p:nvSpPr>
        <p:spPr>
          <a:xfrm>
            <a:off x="-1676400" y="8432172"/>
            <a:ext cx="8750431" cy="1563570"/>
          </a:xfrm>
          <a:prstGeom prst="rect">
            <a:avLst/>
          </a:prstGeom>
        </p:spPr>
        <p:txBody>
          <a:bodyPr lIns="0" tIns="0" rIns="0" bIns="0" rtlCol="0" anchor="t">
            <a:spAutoFit/>
          </a:bodyPr>
          <a:lstStyle/>
          <a:p>
            <a:pPr algn="ctr">
              <a:lnSpc>
                <a:spcPts val="3079"/>
              </a:lnSpc>
            </a:pPr>
            <a:r>
              <a:rPr lang="en-US" sz="2199" spc="81" dirty="0">
                <a:solidFill>
                  <a:srgbClr val="FFFFFF"/>
                </a:solidFill>
                <a:latin typeface="Open Sans Bold Italics"/>
              </a:rPr>
              <a:t> SINH VIÊN THỰC HIỆN </a:t>
            </a:r>
          </a:p>
          <a:p>
            <a:pPr algn="ctr">
              <a:lnSpc>
                <a:spcPts val="3079"/>
              </a:lnSpc>
            </a:pPr>
            <a:r>
              <a:rPr lang="en-US" sz="2199" spc="81">
                <a:solidFill>
                  <a:srgbClr val="FEDA5C"/>
                </a:solidFill>
                <a:latin typeface="Open Sans Bold Italics"/>
              </a:rPr>
              <a:t> </a:t>
            </a:r>
            <a:r>
              <a:rPr lang="en-US" sz="2000" spc="81">
                <a:solidFill>
                  <a:srgbClr val="FEDA5C"/>
                </a:solidFill>
                <a:latin typeface="Open Sans Bold Italics"/>
              </a:rPr>
              <a:t>HOÀNG HỮU DUY</a:t>
            </a:r>
          </a:p>
          <a:p>
            <a:pPr algn="ctr">
              <a:lnSpc>
                <a:spcPts val="3079"/>
              </a:lnSpc>
              <a:spcBef>
                <a:spcPct val="0"/>
              </a:spcBef>
            </a:pPr>
            <a:r>
              <a:rPr lang="en-US" sz="2199" spc="81">
                <a:solidFill>
                  <a:srgbClr val="FEDA5C"/>
                </a:solidFill>
                <a:latin typeface="Open Sans Bold Italics"/>
              </a:rPr>
              <a:t>LỚP : 2020DHKHMT1</a:t>
            </a:r>
          </a:p>
          <a:p>
            <a:pPr algn="ctr">
              <a:lnSpc>
                <a:spcPts val="3079"/>
              </a:lnSpc>
              <a:spcBef>
                <a:spcPct val="0"/>
              </a:spcBef>
            </a:pPr>
            <a:r>
              <a:rPr lang="en-US" sz="2199" spc="81">
                <a:solidFill>
                  <a:srgbClr val="FEDA5C"/>
                </a:solidFill>
                <a:latin typeface="Open Sans Bold Italics"/>
              </a:rPr>
              <a:t>MSV: 2020600230</a:t>
            </a:r>
            <a:endParaRPr lang="en-US" sz="2199" spc="81" dirty="0">
              <a:solidFill>
                <a:srgbClr val="FEDA5C"/>
              </a:solidFill>
              <a:latin typeface="Open Sans Bold Italics"/>
            </a:endParaRPr>
          </a:p>
        </p:txBody>
      </p:sp>
      <p:sp>
        <p:nvSpPr>
          <p:cNvPr id="6" name="TextBox 6"/>
          <p:cNvSpPr txBox="1"/>
          <p:nvPr/>
        </p:nvSpPr>
        <p:spPr>
          <a:xfrm>
            <a:off x="6904069" y="987069"/>
            <a:ext cx="4479862" cy="441592"/>
          </a:xfrm>
          <a:prstGeom prst="rect">
            <a:avLst/>
          </a:prstGeom>
        </p:spPr>
        <p:txBody>
          <a:bodyPr lIns="0" tIns="0" rIns="0" bIns="0" rtlCol="0" anchor="t">
            <a:spAutoFit/>
          </a:bodyPr>
          <a:lstStyle/>
          <a:p>
            <a:pPr algn="r">
              <a:lnSpc>
                <a:spcPts val="3372"/>
              </a:lnSpc>
            </a:pPr>
            <a:r>
              <a:rPr lang="en-US" sz="3212" spc="44">
                <a:solidFill>
                  <a:srgbClr val="FFDE59"/>
                </a:solidFill>
                <a:latin typeface="Open Sans Bold Bold"/>
              </a:rPr>
              <a:t>BỘ CÔNG THƯƠNG</a:t>
            </a:r>
          </a:p>
        </p:txBody>
      </p:sp>
      <p:sp>
        <p:nvSpPr>
          <p:cNvPr id="7" name="TextBox 7"/>
          <p:cNvSpPr txBox="1"/>
          <p:nvPr/>
        </p:nvSpPr>
        <p:spPr>
          <a:xfrm>
            <a:off x="3829682" y="1777529"/>
            <a:ext cx="10634992" cy="507718"/>
          </a:xfrm>
          <a:prstGeom prst="rect">
            <a:avLst/>
          </a:prstGeom>
        </p:spPr>
        <p:txBody>
          <a:bodyPr lIns="0" tIns="0" rIns="0" bIns="0" rtlCol="0" anchor="t">
            <a:spAutoFit/>
          </a:bodyPr>
          <a:lstStyle/>
          <a:p>
            <a:pPr algn="r">
              <a:lnSpc>
                <a:spcPts val="3828"/>
              </a:lnSpc>
            </a:pPr>
            <a:r>
              <a:rPr lang="en-US" sz="3646" spc="51">
                <a:solidFill>
                  <a:srgbClr val="FFFFFF"/>
                </a:solidFill>
                <a:latin typeface="Open Sans Bold Bold"/>
              </a:rPr>
              <a:t>TRƯỜNG ĐẠI HỌC CÔNG NGHIỆP HÀ NỘI</a:t>
            </a:r>
          </a:p>
        </p:txBody>
      </p:sp>
      <p:sp>
        <p:nvSpPr>
          <p:cNvPr id="8" name="Freeform 8"/>
          <p:cNvSpPr/>
          <p:nvPr/>
        </p:nvSpPr>
        <p:spPr>
          <a:xfrm>
            <a:off x="16743631" y="0"/>
            <a:ext cx="1544369" cy="1522463"/>
          </a:xfrm>
          <a:custGeom>
            <a:avLst/>
            <a:gdLst/>
            <a:ahLst/>
            <a:cxnLst/>
            <a:rect l="l" t="t" r="r" b="b"/>
            <a:pathLst>
              <a:path w="1544369" h="1522463">
                <a:moveTo>
                  <a:pt x="0" y="0"/>
                </a:moveTo>
                <a:lnTo>
                  <a:pt x="1544368" y="0"/>
                </a:lnTo>
                <a:lnTo>
                  <a:pt x="1544368" y="1522463"/>
                </a:lnTo>
                <a:lnTo>
                  <a:pt x="0" y="1522463"/>
                </a:lnTo>
                <a:lnTo>
                  <a:pt x="0" y="0"/>
                </a:lnTo>
                <a:close/>
              </a:path>
            </a:pathLst>
          </a:custGeom>
          <a:blipFill>
            <a:blip r:embed="rId4"/>
            <a:stretch>
              <a:fillRect t="-1438"/>
            </a:stretch>
          </a:blipFill>
        </p:spPr>
        <p:txBody>
          <a:bodyPr/>
          <a:lstStyle/>
          <a:p>
            <a:endParaRPr lang="en-US"/>
          </a:p>
        </p:txBody>
      </p:sp>
      <p:sp>
        <p:nvSpPr>
          <p:cNvPr id="9" name="TextBox 9"/>
          <p:cNvSpPr txBox="1"/>
          <p:nvPr/>
        </p:nvSpPr>
        <p:spPr>
          <a:xfrm>
            <a:off x="11050298" y="8822697"/>
            <a:ext cx="8750431" cy="763270"/>
          </a:xfrm>
          <a:prstGeom prst="rect">
            <a:avLst/>
          </a:prstGeom>
        </p:spPr>
        <p:txBody>
          <a:bodyPr lIns="0" tIns="0" rIns="0" bIns="0" rtlCol="0" anchor="t">
            <a:spAutoFit/>
          </a:bodyPr>
          <a:lstStyle/>
          <a:p>
            <a:pPr algn="ctr">
              <a:lnSpc>
                <a:spcPts val="3079"/>
              </a:lnSpc>
            </a:pPr>
            <a:r>
              <a:rPr lang="en-US" sz="2199" spc="81" dirty="0">
                <a:solidFill>
                  <a:srgbClr val="FFFFFF"/>
                </a:solidFill>
                <a:latin typeface="Open Sans Bold Italics"/>
              </a:rPr>
              <a:t>GIẢNG VIÊN HƯỚNG DẪN</a:t>
            </a:r>
          </a:p>
          <a:p>
            <a:pPr algn="ctr">
              <a:lnSpc>
                <a:spcPts val="3079"/>
              </a:lnSpc>
              <a:spcBef>
                <a:spcPct val="0"/>
              </a:spcBef>
            </a:pPr>
            <a:r>
              <a:rPr lang="en-US" sz="2199" spc="81">
                <a:solidFill>
                  <a:srgbClr val="FEDA5C"/>
                </a:solidFill>
                <a:latin typeface="Open Sans Bold Italics"/>
              </a:rPr>
              <a:t>TRẦN HÙNG CƯỜNG</a:t>
            </a:r>
            <a:endParaRPr lang="en-US" sz="2199" spc="81" dirty="0">
              <a:solidFill>
                <a:srgbClr val="FEDA5C"/>
              </a:solidFill>
              <a:latin typeface="Open Sans Bold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181100"/>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901637" y="1437133"/>
            <a:ext cx="14484725" cy="914400"/>
          </a:xfrm>
          <a:prstGeom prst="rect">
            <a:avLst/>
          </a:prstGeom>
        </p:spPr>
        <p:txBody>
          <a:bodyPr lIns="0" tIns="0" rIns="0" bIns="0" rtlCol="0" anchor="t">
            <a:spAutoFit/>
          </a:bodyPr>
          <a:lstStyle/>
          <a:p>
            <a:pPr algn="ctr">
              <a:lnSpc>
                <a:spcPts val="7200"/>
              </a:lnSpc>
            </a:pPr>
            <a:r>
              <a:rPr lang="en-US" sz="6000">
                <a:solidFill>
                  <a:srgbClr val="051D64"/>
                </a:solidFill>
                <a:latin typeface="Open Sans Bold Bold"/>
              </a:rPr>
              <a:t>DỮ LIỆU GIÁ CỔ PHIẾU (2023)</a:t>
            </a:r>
            <a:endParaRPr lang="en-US" sz="6000" dirty="0">
              <a:solidFill>
                <a:srgbClr val="051D64"/>
              </a:solidFill>
              <a:latin typeface="Open Sans Bold Bold"/>
            </a:endParaRPr>
          </a:p>
        </p:txBody>
      </p:sp>
      <p:pic>
        <p:nvPicPr>
          <p:cNvPr id="7" name="Picture 6">
            <a:extLst>
              <a:ext uri="{FF2B5EF4-FFF2-40B4-BE49-F238E27FC236}">
                <a16:creationId xmlns:a16="http://schemas.microsoft.com/office/drawing/2014/main" id="{6069972B-7D9B-4869-E90B-FA6E66155A15}"/>
              </a:ext>
            </a:extLst>
          </p:cNvPr>
          <p:cNvPicPr>
            <a:picLocks noChangeAspect="1"/>
          </p:cNvPicPr>
          <p:nvPr/>
        </p:nvPicPr>
        <p:blipFill>
          <a:blip r:embed="rId4"/>
          <a:stretch>
            <a:fillRect/>
          </a:stretch>
        </p:blipFill>
        <p:spPr>
          <a:xfrm>
            <a:off x="2819400" y="2628900"/>
            <a:ext cx="7596493" cy="5842183"/>
          </a:xfrm>
          <a:prstGeom prst="rect">
            <a:avLst/>
          </a:prstGeom>
        </p:spPr>
      </p:pic>
      <p:graphicFrame>
        <p:nvGraphicFramePr>
          <p:cNvPr id="8" name="Table 7">
            <a:extLst>
              <a:ext uri="{FF2B5EF4-FFF2-40B4-BE49-F238E27FC236}">
                <a16:creationId xmlns:a16="http://schemas.microsoft.com/office/drawing/2014/main" id="{C6FA97AB-D1E1-7857-4158-492199D5F50C}"/>
              </a:ext>
            </a:extLst>
          </p:cNvPr>
          <p:cNvGraphicFramePr>
            <a:graphicFrameLocks noGrp="1"/>
          </p:cNvGraphicFramePr>
          <p:nvPr>
            <p:extLst>
              <p:ext uri="{D42A27DB-BD31-4B8C-83A1-F6EECF244321}">
                <p14:modId xmlns:p14="http://schemas.microsoft.com/office/powerpoint/2010/main" val="3018702825"/>
              </p:ext>
            </p:extLst>
          </p:nvPr>
        </p:nvGraphicFramePr>
        <p:xfrm>
          <a:off x="10896600" y="2628900"/>
          <a:ext cx="6400800" cy="5842186"/>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1167072590"/>
                    </a:ext>
                  </a:extLst>
                </a:gridCol>
                <a:gridCol w="3200400">
                  <a:extLst>
                    <a:ext uri="{9D8B030D-6E8A-4147-A177-3AD203B41FA5}">
                      <a16:colId xmlns:a16="http://schemas.microsoft.com/office/drawing/2014/main" val="2324979781"/>
                    </a:ext>
                  </a:extLst>
                </a:gridCol>
              </a:tblGrid>
              <a:tr h="834598">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Tính năng</a:t>
                      </a:r>
                    </a:p>
                  </a:txBody>
                  <a:tcPr anchor="ctr"/>
                </a:tc>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Mô tả</a:t>
                      </a:r>
                    </a:p>
                  </a:txBody>
                  <a:tcPr anchor="ctr"/>
                </a:tc>
                <a:extLst>
                  <a:ext uri="{0D108BD9-81ED-4DB2-BD59-A6C34878D82A}">
                    <a16:rowId xmlns:a16="http://schemas.microsoft.com/office/drawing/2014/main" val="1638719838"/>
                  </a:ext>
                </a:extLst>
              </a:tr>
              <a:tr h="834598">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Date</a:t>
                      </a:r>
                    </a:p>
                  </a:txBody>
                  <a:tcPr anchor="ctr"/>
                </a:tc>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Ngày giao dịch</a:t>
                      </a:r>
                    </a:p>
                    <a:p>
                      <a:pPr algn="ctr"/>
                      <a:endParaRPr lang="en-US" sz="2000">
                        <a:latin typeface="Open Sans Bold Bold" panose="020B0604020202020204" charset="0"/>
                        <a:ea typeface="Open Sans Bold Bold" panose="020B0604020202020204" charset="0"/>
                        <a:cs typeface="Open Sans Bold Bold" panose="020B0604020202020204" charset="0"/>
                      </a:endParaRPr>
                    </a:p>
                  </a:txBody>
                  <a:tcPr anchor="ctr"/>
                </a:tc>
                <a:extLst>
                  <a:ext uri="{0D108BD9-81ED-4DB2-BD59-A6C34878D82A}">
                    <a16:rowId xmlns:a16="http://schemas.microsoft.com/office/drawing/2014/main" val="287861367"/>
                  </a:ext>
                </a:extLst>
              </a:tr>
              <a:tr h="834598">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Close</a:t>
                      </a:r>
                    </a:p>
                  </a:txBody>
                  <a:tcPr anchor="ctr"/>
                </a:tc>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Giá đóng</a:t>
                      </a:r>
                    </a:p>
                    <a:p>
                      <a:pPr algn="ctr"/>
                      <a:endParaRPr lang="en-US" sz="2000">
                        <a:latin typeface="Open Sans Bold Bold" panose="020B0604020202020204" charset="0"/>
                        <a:ea typeface="Open Sans Bold Bold" panose="020B0604020202020204" charset="0"/>
                        <a:cs typeface="Open Sans Bold Bold" panose="020B0604020202020204" charset="0"/>
                      </a:endParaRPr>
                    </a:p>
                  </a:txBody>
                  <a:tcPr anchor="ctr"/>
                </a:tc>
                <a:extLst>
                  <a:ext uri="{0D108BD9-81ED-4DB2-BD59-A6C34878D82A}">
                    <a16:rowId xmlns:a16="http://schemas.microsoft.com/office/drawing/2014/main" val="868894461"/>
                  </a:ext>
                </a:extLst>
              </a:tr>
              <a:tr h="834598">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Open</a:t>
                      </a:r>
                    </a:p>
                  </a:txBody>
                  <a:tcPr anchor="ctr"/>
                </a:tc>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Giá mở</a:t>
                      </a:r>
                    </a:p>
                    <a:p>
                      <a:pPr algn="ctr"/>
                      <a:endParaRPr lang="en-US" sz="2000">
                        <a:latin typeface="Open Sans Bold Bold" panose="020B0604020202020204" charset="0"/>
                        <a:ea typeface="Open Sans Bold Bold" panose="020B0604020202020204" charset="0"/>
                        <a:cs typeface="Open Sans Bold Bold" panose="020B0604020202020204" charset="0"/>
                      </a:endParaRPr>
                    </a:p>
                  </a:txBody>
                  <a:tcPr anchor="ctr"/>
                </a:tc>
                <a:extLst>
                  <a:ext uri="{0D108BD9-81ED-4DB2-BD59-A6C34878D82A}">
                    <a16:rowId xmlns:a16="http://schemas.microsoft.com/office/drawing/2014/main" val="371226114"/>
                  </a:ext>
                </a:extLst>
              </a:tr>
              <a:tr h="834598">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High</a:t>
                      </a:r>
                    </a:p>
                  </a:txBody>
                  <a:tcPr anchor="ctr"/>
                </a:tc>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Giá cao nhất</a:t>
                      </a:r>
                    </a:p>
                    <a:p>
                      <a:pPr algn="ctr"/>
                      <a:endParaRPr lang="en-US" sz="2000">
                        <a:latin typeface="Open Sans Bold Bold" panose="020B0604020202020204" charset="0"/>
                        <a:ea typeface="Open Sans Bold Bold" panose="020B0604020202020204" charset="0"/>
                        <a:cs typeface="Open Sans Bold Bold" panose="020B0604020202020204" charset="0"/>
                      </a:endParaRPr>
                    </a:p>
                  </a:txBody>
                  <a:tcPr anchor="ctr"/>
                </a:tc>
                <a:extLst>
                  <a:ext uri="{0D108BD9-81ED-4DB2-BD59-A6C34878D82A}">
                    <a16:rowId xmlns:a16="http://schemas.microsoft.com/office/drawing/2014/main" val="1524185718"/>
                  </a:ext>
                </a:extLst>
              </a:tr>
              <a:tr h="834598">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Low</a:t>
                      </a:r>
                    </a:p>
                  </a:txBody>
                  <a:tcPr anchor="ctr"/>
                </a:tc>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Giá thấp nhất</a:t>
                      </a:r>
                    </a:p>
                    <a:p>
                      <a:pPr algn="ctr"/>
                      <a:endParaRPr lang="en-US" sz="2000">
                        <a:latin typeface="Open Sans Bold Bold" panose="020B0604020202020204" charset="0"/>
                        <a:ea typeface="Open Sans Bold Bold" panose="020B0604020202020204" charset="0"/>
                        <a:cs typeface="Open Sans Bold Bold" panose="020B0604020202020204" charset="0"/>
                      </a:endParaRPr>
                    </a:p>
                  </a:txBody>
                  <a:tcPr anchor="ctr"/>
                </a:tc>
                <a:extLst>
                  <a:ext uri="{0D108BD9-81ED-4DB2-BD59-A6C34878D82A}">
                    <a16:rowId xmlns:a16="http://schemas.microsoft.com/office/drawing/2014/main" val="3359355280"/>
                  </a:ext>
                </a:extLst>
              </a:tr>
              <a:tr h="834598">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Volume</a:t>
                      </a:r>
                    </a:p>
                  </a:txBody>
                  <a:tcPr anchor="ctr"/>
                </a:tc>
                <a:tc>
                  <a:txBody>
                    <a:bodyPr/>
                    <a:lstStyle/>
                    <a:p>
                      <a:pPr algn="ctr"/>
                      <a:r>
                        <a:rPr lang="en-US" sz="2000">
                          <a:latin typeface="Open Sans Bold Bold" panose="020B0604020202020204" charset="0"/>
                          <a:ea typeface="Open Sans Bold Bold" panose="020B0604020202020204" charset="0"/>
                          <a:cs typeface="Open Sans Bold Bold" panose="020B0604020202020204" charset="0"/>
                        </a:rPr>
                        <a:t>Khối lượng giao dịch</a:t>
                      </a:r>
                    </a:p>
                  </a:txBody>
                  <a:tcPr anchor="ctr"/>
                </a:tc>
                <a:extLst>
                  <a:ext uri="{0D108BD9-81ED-4DB2-BD59-A6C34878D82A}">
                    <a16:rowId xmlns:a16="http://schemas.microsoft.com/office/drawing/2014/main" val="3335400436"/>
                  </a:ext>
                </a:extLst>
              </a:tr>
            </a:tbl>
          </a:graphicData>
        </a:graphic>
      </p:graphicFrame>
    </p:spTree>
    <p:extLst>
      <p:ext uri="{BB962C8B-B14F-4D97-AF65-F5344CB8AC3E}">
        <p14:creationId xmlns:p14="http://schemas.microsoft.com/office/powerpoint/2010/main" val="143718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1960665" cy="10337215"/>
            <a:chOff x="0" y="0"/>
            <a:chExt cx="17952872" cy="15516085"/>
          </a:xfrm>
        </p:grpSpPr>
        <p:sp>
          <p:nvSpPr>
            <p:cNvPr id="3" name="Freeform 3"/>
            <p:cNvSpPr/>
            <p:nvPr/>
          </p:nvSpPr>
          <p:spPr>
            <a:xfrm>
              <a:off x="0" y="0"/>
              <a:ext cx="17952847" cy="15516098"/>
            </a:xfrm>
            <a:custGeom>
              <a:avLst/>
              <a:gdLst/>
              <a:ahLst/>
              <a:cxnLst/>
              <a:rect l="l" t="t" r="r" b="b"/>
              <a:pathLst>
                <a:path w="17952847" h="15516098">
                  <a:moveTo>
                    <a:pt x="0" y="0"/>
                  </a:moveTo>
                  <a:lnTo>
                    <a:pt x="0" y="15516098"/>
                  </a:lnTo>
                  <a:lnTo>
                    <a:pt x="17952847" y="15516098"/>
                  </a:lnTo>
                  <a:lnTo>
                    <a:pt x="2928493" y="0"/>
                  </a:lnTo>
                  <a:close/>
                </a:path>
              </a:pathLst>
            </a:custGeom>
            <a:blipFill>
              <a:blip r:embed="rId2"/>
              <a:stretch>
                <a:fillRect l="-20265" r="-20265"/>
              </a:stretch>
            </a:blipFill>
          </p:spPr>
          <p:txBody>
            <a:bodyPr/>
            <a:lstStyle/>
            <a:p>
              <a:endParaRPr lang="en-US"/>
            </a:p>
          </p:txBody>
        </p:sp>
      </p:grpSp>
      <p:grpSp>
        <p:nvGrpSpPr>
          <p:cNvPr id="4" name="Group 4"/>
          <p:cNvGrpSpPr/>
          <p:nvPr/>
        </p:nvGrpSpPr>
        <p:grpSpPr>
          <a:xfrm>
            <a:off x="2593208" y="0"/>
            <a:ext cx="8696213" cy="4941954"/>
            <a:chOff x="0" y="0"/>
            <a:chExt cx="27303184" cy="15516073"/>
          </a:xfrm>
        </p:grpSpPr>
        <p:sp>
          <p:nvSpPr>
            <p:cNvPr id="5" name="Freeform 5"/>
            <p:cNvSpPr/>
            <p:nvPr/>
          </p:nvSpPr>
          <p:spPr>
            <a:xfrm>
              <a:off x="0" y="0"/>
              <a:ext cx="27303223" cy="15516098"/>
            </a:xfrm>
            <a:custGeom>
              <a:avLst/>
              <a:gdLst/>
              <a:ahLst/>
              <a:cxnLst/>
              <a:rect l="l" t="t" r="r" b="b"/>
              <a:pathLst>
                <a:path w="27303223" h="15516098">
                  <a:moveTo>
                    <a:pt x="0" y="0"/>
                  </a:moveTo>
                  <a:lnTo>
                    <a:pt x="15024354" y="15516098"/>
                  </a:lnTo>
                  <a:lnTo>
                    <a:pt x="27303223" y="15516098"/>
                  </a:lnTo>
                  <a:lnTo>
                    <a:pt x="12278868" y="0"/>
                  </a:lnTo>
                  <a:close/>
                </a:path>
              </a:pathLst>
            </a:custGeom>
            <a:blipFill>
              <a:blip r:embed="rId3"/>
              <a:stretch>
                <a:fillRect t="-7961" b="-9496"/>
              </a:stretch>
            </a:blipFill>
          </p:spPr>
          <p:txBody>
            <a:bodyPr/>
            <a:lstStyle/>
            <a:p>
              <a:endParaRPr lang="en-US"/>
            </a:p>
          </p:txBody>
        </p:sp>
      </p:grpSp>
      <p:grpSp>
        <p:nvGrpSpPr>
          <p:cNvPr id="6" name="Group 6"/>
          <p:cNvGrpSpPr/>
          <p:nvPr/>
        </p:nvGrpSpPr>
        <p:grpSpPr>
          <a:xfrm>
            <a:off x="13146899" y="7254522"/>
            <a:ext cx="7499226" cy="3722217"/>
            <a:chOff x="0" y="0"/>
            <a:chExt cx="812800" cy="403431"/>
          </a:xfrm>
        </p:grpSpPr>
        <p:sp>
          <p:nvSpPr>
            <p:cNvPr id="7" name="Freeform 7"/>
            <p:cNvSpPr/>
            <p:nvPr/>
          </p:nvSpPr>
          <p:spPr>
            <a:xfrm>
              <a:off x="0" y="0"/>
              <a:ext cx="812800" cy="403431"/>
            </a:xfrm>
            <a:custGeom>
              <a:avLst/>
              <a:gdLst/>
              <a:ahLst/>
              <a:cxnLst/>
              <a:rect l="l" t="t" r="r" b="b"/>
              <a:pathLst>
                <a:path w="812800" h="403431">
                  <a:moveTo>
                    <a:pt x="406400" y="0"/>
                  </a:moveTo>
                  <a:lnTo>
                    <a:pt x="812800" y="403431"/>
                  </a:lnTo>
                  <a:lnTo>
                    <a:pt x="0" y="403431"/>
                  </a:lnTo>
                  <a:lnTo>
                    <a:pt x="406400" y="0"/>
                  </a:lnTo>
                  <a:close/>
                </a:path>
              </a:pathLst>
            </a:custGeom>
            <a:solidFill>
              <a:srgbClr val="5A6C99"/>
            </a:solidFill>
          </p:spPr>
          <p:txBody>
            <a:bodyPr/>
            <a:lstStyle/>
            <a:p>
              <a:endParaRPr lang="en-US"/>
            </a:p>
          </p:txBody>
        </p:sp>
        <p:sp>
          <p:nvSpPr>
            <p:cNvPr id="8" name="TextBox 8"/>
            <p:cNvSpPr txBox="1"/>
            <p:nvPr/>
          </p:nvSpPr>
          <p:spPr>
            <a:xfrm>
              <a:off x="127000" y="149207"/>
              <a:ext cx="558800" cy="22540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039352" y="6948960"/>
            <a:ext cx="7499226" cy="4027778"/>
            <a:chOff x="0" y="0"/>
            <a:chExt cx="812800" cy="436549"/>
          </a:xfrm>
        </p:grpSpPr>
        <p:sp>
          <p:nvSpPr>
            <p:cNvPr id="10" name="Freeform 10"/>
            <p:cNvSpPr/>
            <p:nvPr/>
          </p:nvSpPr>
          <p:spPr>
            <a:xfrm>
              <a:off x="0" y="0"/>
              <a:ext cx="812800" cy="436549"/>
            </a:xfrm>
            <a:custGeom>
              <a:avLst/>
              <a:gdLst/>
              <a:ahLst/>
              <a:cxnLst/>
              <a:rect l="l" t="t" r="r" b="b"/>
              <a:pathLst>
                <a:path w="812800" h="436549">
                  <a:moveTo>
                    <a:pt x="406400" y="0"/>
                  </a:moveTo>
                  <a:lnTo>
                    <a:pt x="812800" y="436549"/>
                  </a:lnTo>
                  <a:lnTo>
                    <a:pt x="0" y="436549"/>
                  </a:lnTo>
                  <a:lnTo>
                    <a:pt x="406400" y="0"/>
                  </a:lnTo>
                  <a:close/>
                </a:path>
              </a:pathLst>
            </a:custGeom>
            <a:solidFill>
              <a:srgbClr val="051D64"/>
            </a:solidFill>
          </p:spPr>
          <p:txBody>
            <a:bodyPr/>
            <a:lstStyle/>
            <a:p>
              <a:endParaRPr lang="en-US"/>
            </a:p>
          </p:txBody>
        </p:sp>
        <p:sp>
          <p:nvSpPr>
            <p:cNvPr id="11" name="TextBox 11"/>
            <p:cNvSpPr txBox="1"/>
            <p:nvPr/>
          </p:nvSpPr>
          <p:spPr>
            <a:xfrm>
              <a:off x="127000" y="164583"/>
              <a:ext cx="558800" cy="240783"/>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a:off x="17467496" y="7290084"/>
            <a:ext cx="1140604" cy="1266742"/>
          </a:xfrm>
          <a:prstGeom prst="line">
            <a:avLst/>
          </a:prstGeom>
          <a:ln w="95250" cap="flat">
            <a:solidFill>
              <a:srgbClr val="F9B680"/>
            </a:solidFill>
            <a:prstDash val="solid"/>
            <a:headEnd type="none" w="sm" len="sm"/>
            <a:tailEnd type="none" w="sm" len="sm"/>
          </a:ln>
        </p:spPr>
        <p:txBody>
          <a:bodyPr/>
          <a:lstStyle/>
          <a:p>
            <a:endParaRPr lang="en-US"/>
          </a:p>
        </p:txBody>
      </p:sp>
      <p:sp>
        <p:nvSpPr>
          <p:cNvPr id="13" name="AutoShape 13"/>
          <p:cNvSpPr/>
          <p:nvPr/>
        </p:nvSpPr>
        <p:spPr>
          <a:xfrm>
            <a:off x="17175318" y="7647082"/>
            <a:ext cx="1140604" cy="1266742"/>
          </a:xfrm>
          <a:prstGeom prst="line">
            <a:avLst/>
          </a:prstGeom>
          <a:ln w="95250" cap="flat">
            <a:solidFill>
              <a:srgbClr val="F9B680"/>
            </a:solidFill>
            <a:prstDash val="solid"/>
            <a:headEnd type="none" w="sm" len="sm"/>
            <a:tailEnd type="none" w="sm" len="sm"/>
          </a:ln>
        </p:spPr>
        <p:txBody>
          <a:bodyPr/>
          <a:lstStyle/>
          <a:p>
            <a:endParaRPr lang="en-US"/>
          </a:p>
        </p:txBody>
      </p:sp>
      <p:grpSp>
        <p:nvGrpSpPr>
          <p:cNvPr id="14" name="Group 14"/>
          <p:cNvGrpSpPr/>
          <p:nvPr/>
        </p:nvGrpSpPr>
        <p:grpSpPr>
          <a:xfrm>
            <a:off x="7698284" y="5345046"/>
            <a:ext cx="8696213" cy="4941954"/>
            <a:chOff x="0" y="0"/>
            <a:chExt cx="27303184" cy="15516073"/>
          </a:xfrm>
        </p:grpSpPr>
        <p:sp>
          <p:nvSpPr>
            <p:cNvPr id="15" name="Freeform 15"/>
            <p:cNvSpPr/>
            <p:nvPr/>
          </p:nvSpPr>
          <p:spPr>
            <a:xfrm>
              <a:off x="0" y="0"/>
              <a:ext cx="27303223" cy="15516098"/>
            </a:xfrm>
            <a:custGeom>
              <a:avLst/>
              <a:gdLst/>
              <a:ahLst/>
              <a:cxnLst/>
              <a:rect l="l" t="t" r="r" b="b"/>
              <a:pathLst>
                <a:path w="27303223" h="15516098">
                  <a:moveTo>
                    <a:pt x="0" y="0"/>
                  </a:moveTo>
                  <a:lnTo>
                    <a:pt x="15024354" y="15516098"/>
                  </a:lnTo>
                  <a:lnTo>
                    <a:pt x="27303223" y="15516098"/>
                  </a:lnTo>
                  <a:lnTo>
                    <a:pt x="12278868" y="0"/>
                  </a:lnTo>
                  <a:close/>
                </a:path>
              </a:pathLst>
            </a:custGeom>
            <a:blipFill>
              <a:blip r:embed="rId3"/>
              <a:stretch>
                <a:fillRect t="-6911" b="-10546"/>
              </a:stretch>
            </a:blipFill>
          </p:spPr>
          <p:txBody>
            <a:bodyPr/>
            <a:lstStyle/>
            <a:p>
              <a:endParaRPr lang="en-US"/>
            </a:p>
          </p:txBody>
        </p:sp>
      </p:grpSp>
      <p:sp>
        <p:nvSpPr>
          <p:cNvPr id="16" name="TextBox 16"/>
          <p:cNvSpPr txBox="1"/>
          <p:nvPr/>
        </p:nvSpPr>
        <p:spPr>
          <a:xfrm>
            <a:off x="6685916" y="2226051"/>
            <a:ext cx="11248839" cy="948849"/>
          </a:xfrm>
          <a:prstGeom prst="rect">
            <a:avLst/>
          </a:prstGeom>
        </p:spPr>
        <p:txBody>
          <a:bodyPr wrap="square" lIns="0" tIns="0" rIns="0" bIns="0" rtlCol="0" anchor="t">
            <a:spAutoFit/>
          </a:bodyPr>
          <a:lstStyle/>
          <a:p>
            <a:pPr algn="r">
              <a:lnSpc>
                <a:spcPts val="7800"/>
              </a:lnSpc>
            </a:pPr>
            <a:r>
              <a:rPr lang="en-US" sz="5400">
                <a:solidFill>
                  <a:srgbClr val="051D64"/>
                </a:solidFill>
                <a:latin typeface="Open Sans Bold Bold"/>
              </a:rPr>
              <a:t>DỰ ĐOÁN GIÁ CỔ PHIẾU</a:t>
            </a:r>
          </a:p>
        </p:txBody>
      </p:sp>
      <p:grpSp>
        <p:nvGrpSpPr>
          <p:cNvPr id="17" name="Group 17"/>
          <p:cNvGrpSpPr/>
          <p:nvPr/>
        </p:nvGrpSpPr>
        <p:grpSpPr>
          <a:xfrm rot="-10800000">
            <a:off x="6540126" y="-1801727"/>
            <a:ext cx="7499226" cy="3722217"/>
            <a:chOff x="0" y="0"/>
            <a:chExt cx="812800" cy="403431"/>
          </a:xfrm>
        </p:grpSpPr>
        <p:sp>
          <p:nvSpPr>
            <p:cNvPr id="18" name="Freeform 18"/>
            <p:cNvSpPr/>
            <p:nvPr/>
          </p:nvSpPr>
          <p:spPr>
            <a:xfrm>
              <a:off x="0" y="0"/>
              <a:ext cx="812800" cy="403431"/>
            </a:xfrm>
            <a:custGeom>
              <a:avLst/>
              <a:gdLst/>
              <a:ahLst/>
              <a:cxnLst/>
              <a:rect l="l" t="t" r="r" b="b"/>
              <a:pathLst>
                <a:path w="812800" h="403431">
                  <a:moveTo>
                    <a:pt x="406400" y="0"/>
                  </a:moveTo>
                  <a:lnTo>
                    <a:pt x="812800" y="403431"/>
                  </a:lnTo>
                  <a:lnTo>
                    <a:pt x="0" y="403431"/>
                  </a:lnTo>
                  <a:lnTo>
                    <a:pt x="406400" y="0"/>
                  </a:lnTo>
                  <a:close/>
                </a:path>
              </a:pathLst>
            </a:custGeom>
            <a:solidFill>
              <a:srgbClr val="5A6C99"/>
            </a:solidFill>
          </p:spPr>
          <p:txBody>
            <a:bodyPr/>
            <a:lstStyle/>
            <a:p>
              <a:endParaRPr lang="en-US"/>
            </a:p>
          </p:txBody>
        </p:sp>
        <p:sp>
          <p:nvSpPr>
            <p:cNvPr id="19" name="TextBox 19"/>
            <p:cNvSpPr txBox="1"/>
            <p:nvPr/>
          </p:nvSpPr>
          <p:spPr>
            <a:xfrm>
              <a:off x="127000" y="149207"/>
              <a:ext cx="558800" cy="22540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0800000">
            <a:off x="5647673" y="-1801727"/>
            <a:ext cx="7499226" cy="4027778"/>
            <a:chOff x="0" y="0"/>
            <a:chExt cx="812800" cy="436549"/>
          </a:xfrm>
        </p:grpSpPr>
        <p:sp>
          <p:nvSpPr>
            <p:cNvPr id="21" name="Freeform 21"/>
            <p:cNvSpPr/>
            <p:nvPr/>
          </p:nvSpPr>
          <p:spPr>
            <a:xfrm>
              <a:off x="0" y="0"/>
              <a:ext cx="812800" cy="436549"/>
            </a:xfrm>
            <a:custGeom>
              <a:avLst/>
              <a:gdLst/>
              <a:ahLst/>
              <a:cxnLst/>
              <a:rect l="l" t="t" r="r" b="b"/>
              <a:pathLst>
                <a:path w="812800" h="436549">
                  <a:moveTo>
                    <a:pt x="406400" y="0"/>
                  </a:moveTo>
                  <a:lnTo>
                    <a:pt x="812800" y="436549"/>
                  </a:lnTo>
                  <a:lnTo>
                    <a:pt x="0" y="436549"/>
                  </a:lnTo>
                  <a:lnTo>
                    <a:pt x="406400" y="0"/>
                  </a:lnTo>
                  <a:close/>
                </a:path>
              </a:pathLst>
            </a:custGeom>
            <a:solidFill>
              <a:srgbClr val="051D64"/>
            </a:solidFill>
          </p:spPr>
          <p:txBody>
            <a:bodyPr/>
            <a:lstStyle/>
            <a:p>
              <a:endParaRPr lang="en-US"/>
            </a:p>
          </p:txBody>
        </p:sp>
        <p:sp>
          <p:nvSpPr>
            <p:cNvPr id="22" name="TextBox 22"/>
            <p:cNvSpPr txBox="1"/>
            <p:nvPr/>
          </p:nvSpPr>
          <p:spPr>
            <a:xfrm>
              <a:off x="127000" y="164583"/>
              <a:ext cx="558800" cy="240783"/>
            </a:xfrm>
            <a:prstGeom prst="rect">
              <a:avLst/>
            </a:prstGeom>
          </p:spPr>
          <p:txBody>
            <a:bodyPr lIns="50800" tIns="50800" rIns="50800" bIns="50800" rtlCol="0" anchor="ctr"/>
            <a:lstStyle/>
            <a:p>
              <a:pPr algn="ctr">
                <a:lnSpc>
                  <a:spcPts val="2659"/>
                </a:lnSpc>
              </a:pPr>
              <a:endParaRPr/>
            </a:p>
          </p:txBody>
        </p:sp>
      </p:grpSp>
      <p:sp>
        <p:nvSpPr>
          <p:cNvPr id="23" name="AutoShape 23"/>
          <p:cNvSpPr/>
          <p:nvPr/>
        </p:nvSpPr>
        <p:spPr>
          <a:xfrm flipH="1" flipV="1">
            <a:off x="8578149" y="618186"/>
            <a:ext cx="1140604" cy="1266742"/>
          </a:xfrm>
          <a:prstGeom prst="line">
            <a:avLst/>
          </a:prstGeom>
          <a:ln w="95250" cap="flat">
            <a:solidFill>
              <a:srgbClr val="F9B680"/>
            </a:solidFill>
            <a:prstDash val="solid"/>
            <a:headEnd type="none" w="sm" len="sm"/>
            <a:tailEnd type="none" w="sm" len="sm"/>
          </a:ln>
        </p:spPr>
        <p:txBody>
          <a:bodyPr/>
          <a:lstStyle/>
          <a:p>
            <a:endParaRPr lang="en-US"/>
          </a:p>
        </p:txBody>
      </p:sp>
      <p:sp>
        <p:nvSpPr>
          <p:cNvPr id="24" name="AutoShape 24"/>
          <p:cNvSpPr/>
          <p:nvPr/>
        </p:nvSpPr>
        <p:spPr>
          <a:xfrm flipH="1" flipV="1">
            <a:off x="8870327" y="261187"/>
            <a:ext cx="1140604" cy="1266742"/>
          </a:xfrm>
          <a:prstGeom prst="line">
            <a:avLst/>
          </a:prstGeom>
          <a:ln w="95250" cap="flat">
            <a:solidFill>
              <a:srgbClr val="F9B680"/>
            </a:solidFill>
            <a:prstDash val="solid"/>
            <a:headEnd type="none" w="sm" len="sm"/>
            <a:tailEnd type="none" w="sm" len="sm"/>
          </a:ln>
        </p:spPr>
        <p:txBody>
          <a:bodyPr/>
          <a:lstStyle/>
          <a:p>
            <a:endParaRPr lang="en-US"/>
          </a:p>
        </p:txBody>
      </p:sp>
      <mc:AlternateContent xmlns:mc="http://schemas.openxmlformats.org/markup-compatibility/2006">
        <mc:Choice xmlns:a14="http://schemas.microsoft.com/office/drawing/2010/main" Requires="a14">
          <p:sp>
            <p:nvSpPr>
              <p:cNvPr id="27" name="TextBox 16">
                <a:extLst>
                  <a:ext uri="{FF2B5EF4-FFF2-40B4-BE49-F238E27FC236}">
                    <a16:creationId xmlns:a16="http://schemas.microsoft.com/office/drawing/2014/main" id="{0CB9CD1E-52AF-17BD-BAFA-16B72CF7C550}"/>
                  </a:ext>
                </a:extLst>
              </p:cNvPr>
              <p:cNvSpPr txBox="1"/>
              <p:nvPr/>
            </p:nvSpPr>
            <p:spPr>
              <a:xfrm>
                <a:off x="11125200" y="4234434"/>
                <a:ext cx="8474744" cy="544380"/>
              </a:xfrm>
              <a:prstGeom prst="rect">
                <a:avLst/>
              </a:prstGeom>
            </p:spPr>
            <p:txBody>
              <a:bodyPr lIns="0" tIns="0" rIns="0" bIns="0" rtlCol="0" anchor="t">
                <a:spAutoFit/>
              </a:bodyPr>
              <a:lstStyle/>
              <a:p>
                <a:pPr>
                  <a:lnSpc>
                    <a:spcPts val="3499"/>
                  </a:lnSpc>
                </a:pPr>
                <a:r>
                  <a:rPr lang="en-US" sz="3200">
                    <a:solidFill>
                      <a:srgbClr val="000000"/>
                    </a:solidFill>
                    <a:latin typeface="Open Sans Bold Bold" panose="020B0604020202020204" charset="0"/>
                    <a:ea typeface="Open Sans Bold Bold" panose="020B0604020202020204" charset="0"/>
                    <a:cs typeface="Open Sans Bold Bold" panose="020B0604020202020204" charset="0"/>
                  </a:rPr>
                  <a:t>MA30 = </a:t>
                </a:r>
                <a14:m>
                  <m:oMath xmlns:m="http://schemas.openxmlformats.org/officeDocument/2006/math">
                    <m:f>
                      <m:fPr>
                        <m:ctrlPr>
                          <a:rPr lang="en-US" sz="3600" smtClean="0">
                            <a:solidFill>
                              <a:srgbClr val="000000"/>
                            </a:solidFill>
                            <a:latin typeface="Cambria Math" panose="02040503050406030204" pitchFamily="18" charset="0"/>
                          </a:rPr>
                        </m:ctrlPr>
                      </m:fPr>
                      <m:num>
                        <m:nary>
                          <m:naryPr>
                            <m:chr m:val="∑"/>
                            <m:subHide m:val="on"/>
                            <m:supHide m:val="on"/>
                            <m:ctrlPr>
                              <a:rPr lang="en-US" sz="3600" smtClean="0">
                                <a:solidFill>
                                  <a:srgbClr val="000000"/>
                                </a:solidFill>
                                <a:latin typeface="Cambria Math" panose="02040503050406030204" pitchFamily="18" charset="0"/>
                              </a:rPr>
                            </m:ctrlPr>
                          </m:naryPr>
                          <m:sub/>
                          <m:sup/>
                          <m:e>
                            <m:r>
                              <m:rPr>
                                <m:sty m:val="p"/>
                              </m:rPr>
                              <a:rPr lang="en-US" sz="3600" i="0">
                                <a:solidFill>
                                  <a:srgbClr val="000000"/>
                                </a:solidFill>
                                <a:latin typeface="Cambria Math" panose="02040503050406030204" pitchFamily="18" charset="0"/>
                              </a:rPr>
                              <m:t>Gi</m:t>
                            </m:r>
                            <m:r>
                              <a:rPr lang="en-US" sz="3600" i="0">
                                <a:solidFill>
                                  <a:srgbClr val="000000"/>
                                </a:solidFill>
                                <a:latin typeface="Cambria Math" panose="02040503050406030204" pitchFamily="18" charset="0"/>
                              </a:rPr>
                              <m:t>á đó</m:t>
                            </m:r>
                            <m:r>
                              <m:rPr>
                                <m:sty m:val="p"/>
                              </m:rPr>
                              <a:rPr lang="en-US" sz="3600" i="0">
                                <a:solidFill>
                                  <a:srgbClr val="000000"/>
                                </a:solidFill>
                                <a:latin typeface="Cambria Math" panose="02040503050406030204" pitchFamily="18" charset="0"/>
                              </a:rPr>
                              <m:t>ng</m:t>
                            </m:r>
                            <m:r>
                              <a:rPr lang="en-US" sz="3600" i="0">
                                <a:solidFill>
                                  <a:srgbClr val="000000"/>
                                </a:solidFill>
                                <a:latin typeface="Cambria Math" panose="02040503050406030204" pitchFamily="18" charset="0"/>
                              </a:rPr>
                              <m:t> </m:t>
                            </m:r>
                            <m:r>
                              <m:rPr>
                                <m:sty m:val="p"/>
                              </m:rPr>
                              <a:rPr lang="en-US" sz="3600" i="0">
                                <a:solidFill>
                                  <a:srgbClr val="000000"/>
                                </a:solidFill>
                                <a:latin typeface="Cambria Math" panose="02040503050406030204" pitchFamily="18" charset="0"/>
                              </a:rPr>
                              <m:t>c</m:t>
                            </m:r>
                            <m:r>
                              <a:rPr lang="en-US" sz="3600" i="0">
                                <a:solidFill>
                                  <a:srgbClr val="000000"/>
                                </a:solidFill>
                                <a:latin typeface="Cambria Math" panose="02040503050406030204" pitchFamily="18" charset="0"/>
                              </a:rPr>
                              <m:t>ử</m:t>
                            </m:r>
                            <m:r>
                              <m:rPr>
                                <m:sty m:val="p"/>
                              </m:rPr>
                              <a:rPr lang="en-US" sz="3600" i="0">
                                <a:solidFill>
                                  <a:srgbClr val="000000"/>
                                </a:solidFill>
                                <a:latin typeface="Cambria Math" panose="02040503050406030204" pitchFamily="18" charset="0"/>
                              </a:rPr>
                              <m:t>a</m:t>
                            </m:r>
                            <m:r>
                              <a:rPr lang="en-US" sz="3600" i="0">
                                <a:solidFill>
                                  <a:srgbClr val="000000"/>
                                </a:solidFill>
                                <a:latin typeface="Cambria Math" panose="02040503050406030204" pitchFamily="18" charset="0"/>
                              </a:rPr>
                              <m:t> </m:t>
                            </m:r>
                            <m:r>
                              <m:rPr>
                                <m:sty m:val="p"/>
                              </m:rPr>
                              <a:rPr lang="en-US" sz="3600" i="0">
                                <a:solidFill>
                                  <a:srgbClr val="000000"/>
                                </a:solidFill>
                                <a:latin typeface="Cambria Math" panose="02040503050406030204" pitchFamily="18" charset="0"/>
                              </a:rPr>
                              <m:t>c</m:t>
                            </m:r>
                            <m:r>
                              <a:rPr lang="en-US" sz="3600" i="0">
                                <a:solidFill>
                                  <a:srgbClr val="000000"/>
                                </a:solidFill>
                                <a:latin typeface="Cambria Math" panose="02040503050406030204" pitchFamily="18" charset="0"/>
                              </a:rPr>
                              <m:t>ủ</m:t>
                            </m:r>
                            <m:r>
                              <m:rPr>
                                <m:sty m:val="p"/>
                              </m:rPr>
                              <a:rPr lang="en-US" sz="3600" i="0">
                                <a:solidFill>
                                  <a:srgbClr val="000000"/>
                                </a:solidFill>
                                <a:latin typeface="Cambria Math" panose="02040503050406030204" pitchFamily="18" charset="0"/>
                              </a:rPr>
                              <m:t>a</m:t>
                            </m:r>
                            <m:r>
                              <a:rPr lang="en-US" sz="3600" i="0">
                                <a:solidFill>
                                  <a:srgbClr val="000000"/>
                                </a:solidFill>
                                <a:latin typeface="Cambria Math" panose="02040503050406030204" pitchFamily="18" charset="0"/>
                              </a:rPr>
                              <m:t> 30 </m:t>
                            </m:r>
                            <m:r>
                              <m:rPr>
                                <m:sty m:val="p"/>
                              </m:rPr>
                              <a:rPr lang="en-US" sz="3600" i="0">
                                <a:solidFill>
                                  <a:srgbClr val="000000"/>
                                </a:solidFill>
                                <a:latin typeface="Cambria Math" panose="02040503050406030204" pitchFamily="18" charset="0"/>
                              </a:rPr>
                              <m:t>ng</m:t>
                            </m:r>
                            <m:r>
                              <a:rPr lang="en-US" sz="3600" i="0">
                                <a:solidFill>
                                  <a:srgbClr val="000000"/>
                                </a:solidFill>
                                <a:latin typeface="Cambria Math" panose="02040503050406030204" pitchFamily="18" charset="0"/>
                              </a:rPr>
                              <m:t>à</m:t>
                            </m:r>
                            <m:r>
                              <m:rPr>
                                <m:sty m:val="p"/>
                              </m:rPr>
                              <a:rPr lang="en-US" sz="3600" i="0">
                                <a:solidFill>
                                  <a:srgbClr val="000000"/>
                                </a:solidFill>
                                <a:latin typeface="Cambria Math" panose="02040503050406030204" pitchFamily="18" charset="0"/>
                              </a:rPr>
                              <m:t>y</m:t>
                            </m:r>
                            <m:r>
                              <a:rPr lang="en-US" sz="3600" i="0">
                                <a:solidFill>
                                  <a:srgbClr val="000000"/>
                                </a:solidFill>
                                <a:latin typeface="Cambria Math" panose="02040503050406030204" pitchFamily="18" charset="0"/>
                              </a:rPr>
                              <m:t> </m:t>
                            </m:r>
                            <m:r>
                              <m:rPr>
                                <m:sty m:val="p"/>
                              </m:rPr>
                              <a:rPr lang="en-US" sz="3600" i="0">
                                <a:solidFill>
                                  <a:srgbClr val="000000"/>
                                </a:solidFill>
                                <a:latin typeface="Cambria Math" panose="02040503050406030204" pitchFamily="18" charset="0"/>
                              </a:rPr>
                              <m:t>g</m:t>
                            </m:r>
                            <m:r>
                              <a:rPr lang="en-US" sz="3600" i="0">
                                <a:solidFill>
                                  <a:srgbClr val="000000"/>
                                </a:solidFill>
                                <a:latin typeface="Cambria Math" panose="02040503050406030204" pitchFamily="18" charset="0"/>
                              </a:rPr>
                              <m:t>ầ</m:t>
                            </m:r>
                            <m:r>
                              <m:rPr>
                                <m:sty m:val="p"/>
                              </m:rPr>
                              <a:rPr lang="en-US" sz="3600" i="0">
                                <a:solidFill>
                                  <a:srgbClr val="000000"/>
                                </a:solidFill>
                                <a:latin typeface="Cambria Math" panose="02040503050406030204" pitchFamily="18" charset="0"/>
                              </a:rPr>
                              <m:t>n</m:t>
                            </m:r>
                            <m:r>
                              <a:rPr lang="en-US" sz="3600" i="0">
                                <a:solidFill>
                                  <a:srgbClr val="000000"/>
                                </a:solidFill>
                                <a:latin typeface="Cambria Math" panose="02040503050406030204" pitchFamily="18" charset="0"/>
                              </a:rPr>
                              <m:t> đâ</m:t>
                            </m:r>
                            <m:r>
                              <m:rPr>
                                <m:sty m:val="p"/>
                              </m:rPr>
                              <a:rPr lang="en-US" sz="3600" i="0">
                                <a:solidFill>
                                  <a:srgbClr val="000000"/>
                                </a:solidFill>
                                <a:latin typeface="Cambria Math" panose="02040503050406030204" pitchFamily="18" charset="0"/>
                              </a:rPr>
                              <m:t>y</m:t>
                            </m:r>
                          </m:e>
                        </m:nary>
                      </m:num>
                      <m:den>
                        <m:r>
                          <a:rPr lang="en-US" sz="3600" b="0" i="0" smtClean="0">
                            <a:solidFill>
                              <a:srgbClr val="000000"/>
                            </a:solidFill>
                            <a:latin typeface="Cambria Math" panose="02040503050406030204" pitchFamily="18" charset="0"/>
                          </a:rPr>
                          <m:t>30</m:t>
                        </m:r>
                      </m:den>
                    </m:f>
                  </m:oMath>
                </a14:m>
                <a:endParaRPr lang="en-US" sz="3200" dirty="0">
                  <a:solidFill>
                    <a:srgbClr val="000000"/>
                  </a:solidFill>
                  <a:latin typeface="Open Sans Bold Bold" panose="020B0604020202020204" charset="0"/>
                  <a:ea typeface="Open Sans Bold Bold" panose="020B0604020202020204" charset="0"/>
                  <a:cs typeface="Open Sans Bold Bold" panose="020B0604020202020204" charset="0"/>
                </a:endParaRPr>
              </a:p>
            </p:txBody>
          </p:sp>
        </mc:Choice>
        <mc:Fallback>
          <p:sp>
            <p:nvSpPr>
              <p:cNvPr id="27" name="TextBox 16">
                <a:extLst>
                  <a:ext uri="{FF2B5EF4-FFF2-40B4-BE49-F238E27FC236}">
                    <a16:creationId xmlns:a16="http://schemas.microsoft.com/office/drawing/2014/main" id="{0CB9CD1E-52AF-17BD-BAFA-16B72CF7C550}"/>
                  </a:ext>
                </a:extLst>
              </p:cNvPr>
              <p:cNvSpPr txBox="1">
                <a:spLocks noRot="1" noChangeAspect="1" noMove="1" noResize="1" noEditPoints="1" noAdjustHandles="1" noChangeArrowheads="1" noChangeShapeType="1" noTextEdit="1"/>
              </p:cNvSpPr>
              <p:nvPr/>
            </p:nvSpPr>
            <p:spPr>
              <a:xfrm>
                <a:off x="11125200" y="4234434"/>
                <a:ext cx="8474744" cy="544380"/>
              </a:xfrm>
              <a:prstGeom prst="rect">
                <a:avLst/>
              </a:prstGeom>
              <a:blipFill>
                <a:blip r:embed="rId4"/>
                <a:stretch>
                  <a:fillRect l="-2878" t="-41573" b="-2022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2721" y="-101223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03946" y="12384"/>
            <a:ext cx="8730673" cy="2240684"/>
            <a:chOff x="0" y="0"/>
            <a:chExt cx="2299437" cy="670351"/>
          </a:xfrm>
        </p:grpSpPr>
        <p:sp>
          <p:nvSpPr>
            <p:cNvPr id="10" name="Freeform 10"/>
            <p:cNvSpPr/>
            <p:nvPr/>
          </p:nvSpPr>
          <p:spPr>
            <a:xfrm>
              <a:off x="0" y="0"/>
              <a:ext cx="2299437" cy="670351"/>
            </a:xfrm>
            <a:custGeom>
              <a:avLst/>
              <a:gdLst/>
              <a:ahLst/>
              <a:cxnLst/>
              <a:rect l="l" t="t" r="r" b="b"/>
              <a:pathLst>
                <a:path w="2299437" h="670351">
                  <a:moveTo>
                    <a:pt x="0" y="0"/>
                  </a:moveTo>
                  <a:lnTo>
                    <a:pt x="2299437" y="0"/>
                  </a:lnTo>
                  <a:lnTo>
                    <a:pt x="2299437" y="670351"/>
                  </a:lnTo>
                  <a:lnTo>
                    <a:pt x="0" y="670351"/>
                  </a:lnTo>
                  <a:close/>
                </a:path>
              </a:pathLst>
            </a:custGeom>
            <a:solidFill>
              <a:srgbClr val="004AAD"/>
            </a:solidFill>
          </p:spPr>
          <p:txBody>
            <a:bodyPr/>
            <a:lstStyle/>
            <a:p>
              <a:endParaRPr lang="en-US"/>
            </a:p>
          </p:txBody>
        </p:sp>
        <p:sp>
          <p:nvSpPr>
            <p:cNvPr id="11" name="TextBox 11"/>
            <p:cNvSpPr txBox="1"/>
            <p:nvPr/>
          </p:nvSpPr>
          <p:spPr>
            <a:xfrm>
              <a:off x="0" y="-38100"/>
              <a:ext cx="2299437" cy="708451"/>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256448" y="261853"/>
            <a:ext cx="6983175" cy="1342099"/>
          </a:xfrm>
          <a:prstGeom prst="rect">
            <a:avLst/>
          </a:prstGeom>
        </p:spPr>
        <p:txBody>
          <a:bodyPr wrap="square" lIns="0" tIns="0" rIns="0" bIns="0" rtlCol="0" anchor="t">
            <a:spAutoFit/>
          </a:bodyPr>
          <a:lstStyle/>
          <a:p>
            <a:pPr algn="ctr">
              <a:lnSpc>
                <a:spcPts val="11200"/>
              </a:lnSpc>
            </a:pPr>
            <a:r>
              <a:rPr lang="en-US" sz="8000">
                <a:solidFill>
                  <a:srgbClr val="FFFFFF"/>
                </a:solidFill>
                <a:latin typeface="Open Sans Bold Bold"/>
              </a:rPr>
              <a:t>SAB</a:t>
            </a:r>
            <a:endParaRPr lang="en-US" sz="8000" dirty="0">
              <a:solidFill>
                <a:srgbClr val="FFFFFF"/>
              </a:solidFill>
              <a:latin typeface="Open Sans Bold Bold"/>
            </a:endParaRPr>
          </a:p>
        </p:txBody>
      </p:sp>
      <p:sp>
        <p:nvSpPr>
          <p:cNvPr id="14" name="TextBox 14"/>
          <p:cNvSpPr txBox="1"/>
          <p:nvPr/>
        </p:nvSpPr>
        <p:spPr>
          <a:xfrm>
            <a:off x="9729836" y="800100"/>
            <a:ext cx="5738763" cy="1317027"/>
          </a:xfrm>
          <a:prstGeom prst="rect">
            <a:avLst/>
          </a:prstGeom>
        </p:spPr>
        <p:txBody>
          <a:bodyPr wrap="square" lIns="0" tIns="0" rIns="0" bIns="0" rtlCol="0" anchor="t">
            <a:spAutoFit/>
          </a:bodyPr>
          <a:lstStyle/>
          <a:p>
            <a:pPr algn="just">
              <a:lnSpc>
                <a:spcPts val="3499"/>
              </a:lnSpc>
            </a:pPr>
            <a:r>
              <a:rPr lang="en-US" sz="2499">
                <a:solidFill>
                  <a:srgbClr val="000000"/>
                </a:solidFill>
                <a:latin typeface="Open Sans Bold"/>
              </a:rPr>
              <a:t>Giá đóng cửa của SAB dao động trong khoảng từ 61 đến 64 trong suốt thời gian quan sát.</a:t>
            </a:r>
            <a:endParaRPr lang="en-US" sz="2499" dirty="0">
              <a:solidFill>
                <a:srgbClr val="000000"/>
              </a:solidFill>
              <a:latin typeface="Open Sans Bold"/>
            </a:endParaRPr>
          </a:p>
        </p:txBody>
      </p:sp>
      <p:sp>
        <p:nvSpPr>
          <p:cNvPr id="15" name="TextBox 15"/>
          <p:cNvSpPr txBox="1"/>
          <p:nvPr/>
        </p:nvSpPr>
        <p:spPr>
          <a:xfrm>
            <a:off x="9988045" y="2840646"/>
            <a:ext cx="5692342" cy="1765868"/>
          </a:xfrm>
          <a:prstGeom prst="rect">
            <a:avLst/>
          </a:prstGeom>
        </p:spPr>
        <p:txBody>
          <a:bodyPr wrap="square" lIns="0" tIns="0" rIns="0" bIns="0" rtlCol="0" anchor="t">
            <a:spAutoFit/>
          </a:bodyPr>
          <a:lstStyle/>
          <a:p>
            <a:pPr algn="just">
              <a:lnSpc>
                <a:spcPts val="3499"/>
              </a:lnSpc>
            </a:pPr>
            <a:r>
              <a:rPr lang="vi-VN" sz="2499">
                <a:solidFill>
                  <a:srgbClr val="000000"/>
                </a:solidFill>
                <a:latin typeface="Open Sans Bold"/>
              </a:rPr>
              <a:t>Trung Bình Động 30 Ngày cho thấy xu hướng giảm từ giữa tháng 11 đến giữa tháng 12, cho thấy tâm lý thị trường đang giảm.</a:t>
            </a:r>
            <a:endParaRPr lang="en-US" sz="2499" dirty="0">
              <a:solidFill>
                <a:srgbClr val="000000"/>
              </a:solidFill>
              <a:latin typeface="Open Sans Bold"/>
            </a:endParaRPr>
          </a:p>
        </p:txBody>
      </p:sp>
      <p:sp>
        <p:nvSpPr>
          <p:cNvPr id="16" name="TextBox 16"/>
          <p:cNvSpPr txBox="1"/>
          <p:nvPr/>
        </p:nvSpPr>
        <p:spPr>
          <a:xfrm>
            <a:off x="10299423" y="5399841"/>
            <a:ext cx="5380964" cy="1765868"/>
          </a:xfrm>
          <a:prstGeom prst="rect">
            <a:avLst/>
          </a:prstGeom>
        </p:spPr>
        <p:txBody>
          <a:bodyPr wrap="square" lIns="0" tIns="0" rIns="0" bIns="0" rtlCol="0" anchor="t">
            <a:spAutoFit/>
          </a:bodyPr>
          <a:lstStyle/>
          <a:p>
            <a:pPr algn="just">
              <a:lnSpc>
                <a:spcPts val="3499"/>
              </a:lnSpc>
            </a:pPr>
            <a:r>
              <a:rPr lang="vi-VN" sz="2499">
                <a:solidFill>
                  <a:srgbClr val="000000"/>
                </a:solidFill>
                <a:latin typeface="Open Sans Bold"/>
              </a:rPr>
              <a:t>Một sự chuyển động tăng đáng kể được quan sát thấy vào cuối tháng 12, gợi ý một khả năng phục hồi hoặc xu hướng tăng giá.</a:t>
            </a:r>
            <a:endParaRPr lang="en-US" sz="2499" dirty="0">
              <a:solidFill>
                <a:srgbClr val="000000"/>
              </a:solidFill>
              <a:latin typeface="Open Sans Bold"/>
            </a:endParaRPr>
          </a:p>
        </p:txBody>
      </p:sp>
      <p:sp>
        <p:nvSpPr>
          <p:cNvPr id="19" name="TextBox 19"/>
          <p:cNvSpPr txBox="1"/>
          <p:nvPr/>
        </p:nvSpPr>
        <p:spPr>
          <a:xfrm>
            <a:off x="8407882" y="571500"/>
            <a:ext cx="1155512" cy="863600"/>
          </a:xfrm>
          <a:prstGeom prst="rect">
            <a:avLst/>
          </a:prstGeom>
        </p:spPr>
        <p:txBody>
          <a:bodyPr lIns="0" tIns="0" rIns="0" bIns="0" rtlCol="0" anchor="t">
            <a:spAutoFit/>
          </a:bodyPr>
          <a:lstStyle/>
          <a:p>
            <a:pPr algn="ctr">
              <a:lnSpc>
                <a:spcPts val="7000"/>
              </a:lnSpc>
            </a:pPr>
            <a:r>
              <a:rPr lang="en-US" sz="5000">
                <a:solidFill>
                  <a:srgbClr val="004AAD"/>
                </a:solidFill>
                <a:latin typeface="Nunito Sans Semi-Bold"/>
              </a:rPr>
              <a:t>01</a:t>
            </a:r>
            <a:endParaRPr lang="en-US" sz="5000" dirty="0">
              <a:solidFill>
                <a:srgbClr val="004AAD"/>
              </a:solidFill>
              <a:latin typeface="Nunito Sans Semi-Bold"/>
            </a:endParaRPr>
          </a:p>
        </p:txBody>
      </p:sp>
      <p:sp>
        <p:nvSpPr>
          <p:cNvPr id="20" name="TextBox 20"/>
          <p:cNvSpPr txBox="1"/>
          <p:nvPr/>
        </p:nvSpPr>
        <p:spPr>
          <a:xfrm>
            <a:off x="8628084" y="2589432"/>
            <a:ext cx="1155512" cy="863600"/>
          </a:xfrm>
          <a:prstGeom prst="rect">
            <a:avLst/>
          </a:prstGeom>
        </p:spPr>
        <p:txBody>
          <a:bodyPr lIns="0" tIns="0" rIns="0" bIns="0" rtlCol="0" anchor="t">
            <a:spAutoFit/>
          </a:bodyPr>
          <a:lstStyle/>
          <a:p>
            <a:pPr algn="ctr">
              <a:lnSpc>
                <a:spcPts val="7000"/>
              </a:lnSpc>
            </a:pPr>
            <a:r>
              <a:rPr lang="en-US" sz="5000">
                <a:solidFill>
                  <a:srgbClr val="004AAD"/>
                </a:solidFill>
                <a:latin typeface="Nunito Sans Semi-Bold"/>
              </a:rPr>
              <a:t>02</a:t>
            </a:r>
          </a:p>
        </p:txBody>
      </p:sp>
      <p:sp>
        <p:nvSpPr>
          <p:cNvPr id="21" name="TextBox 21"/>
          <p:cNvSpPr txBox="1"/>
          <p:nvPr/>
        </p:nvSpPr>
        <p:spPr>
          <a:xfrm>
            <a:off x="8866554" y="5042123"/>
            <a:ext cx="1155512" cy="863600"/>
          </a:xfrm>
          <a:prstGeom prst="rect">
            <a:avLst/>
          </a:prstGeom>
        </p:spPr>
        <p:txBody>
          <a:bodyPr lIns="0" tIns="0" rIns="0" bIns="0" rtlCol="0" anchor="t">
            <a:spAutoFit/>
          </a:bodyPr>
          <a:lstStyle/>
          <a:p>
            <a:pPr algn="ctr">
              <a:lnSpc>
                <a:spcPts val="7000"/>
              </a:lnSpc>
            </a:pPr>
            <a:r>
              <a:rPr lang="en-US" sz="5000">
                <a:solidFill>
                  <a:srgbClr val="004AAD"/>
                </a:solidFill>
                <a:latin typeface="Nunito Sans Bold"/>
              </a:rPr>
              <a:t>03</a:t>
            </a:r>
          </a:p>
        </p:txBody>
      </p:sp>
      <p:sp>
        <p:nvSpPr>
          <p:cNvPr id="52" name="Freeform 2">
            <a:extLst>
              <a:ext uri="{FF2B5EF4-FFF2-40B4-BE49-F238E27FC236}">
                <a16:creationId xmlns:a16="http://schemas.microsoft.com/office/drawing/2014/main" id="{46FF224E-009B-5CF8-B980-3AF1FB07F8BE}"/>
              </a:ext>
            </a:extLst>
          </p:cNvPr>
          <p:cNvSpPr/>
          <p:nvPr/>
        </p:nvSpPr>
        <p:spPr>
          <a:xfrm rot="5400000">
            <a:off x="11566213" y="3565213"/>
            <a:ext cx="10274616" cy="3168957"/>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0" name="Picture 29" descr="A graph showing the growth of the stock market&#10;&#10;Description automatically generated">
            <a:extLst>
              <a:ext uri="{FF2B5EF4-FFF2-40B4-BE49-F238E27FC236}">
                <a16:creationId xmlns:a16="http://schemas.microsoft.com/office/drawing/2014/main" id="{4970EA1E-E12D-C7AD-76D2-E52ED6072139}"/>
              </a:ext>
            </a:extLst>
          </p:cNvPr>
          <p:cNvPicPr/>
          <p:nvPr/>
        </p:nvPicPr>
        <p:blipFill>
          <a:blip r:embed="rId6"/>
          <a:stretch>
            <a:fillRect/>
          </a:stretch>
        </p:blipFill>
        <p:spPr>
          <a:xfrm>
            <a:off x="95345" y="3694862"/>
            <a:ext cx="8854434" cy="48520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54878"/>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134089" y="0"/>
            <a:ext cx="8730673" cy="2112159"/>
            <a:chOff x="0" y="0"/>
            <a:chExt cx="2299437" cy="670351"/>
          </a:xfrm>
        </p:grpSpPr>
        <p:sp>
          <p:nvSpPr>
            <p:cNvPr id="10" name="Freeform 10"/>
            <p:cNvSpPr/>
            <p:nvPr/>
          </p:nvSpPr>
          <p:spPr>
            <a:xfrm>
              <a:off x="0" y="0"/>
              <a:ext cx="2299437" cy="670351"/>
            </a:xfrm>
            <a:custGeom>
              <a:avLst/>
              <a:gdLst/>
              <a:ahLst/>
              <a:cxnLst/>
              <a:rect l="l" t="t" r="r" b="b"/>
              <a:pathLst>
                <a:path w="2299437" h="670351">
                  <a:moveTo>
                    <a:pt x="0" y="0"/>
                  </a:moveTo>
                  <a:lnTo>
                    <a:pt x="2299437" y="0"/>
                  </a:lnTo>
                  <a:lnTo>
                    <a:pt x="2299437" y="670351"/>
                  </a:lnTo>
                  <a:lnTo>
                    <a:pt x="0" y="670351"/>
                  </a:lnTo>
                  <a:close/>
                </a:path>
              </a:pathLst>
            </a:custGeom>
            <a:solidFill>
              <a:srgbClr val="004AAD"/>
            </a:solidFill>
          </p:spPr>
          <p:txBody>
            <a:bodyPr/>
            <a:lstStyle/>
            <a:p>
              <a:endParaRPr lang="en-US"/>
            </a:p>
          </p:txBody>
        </p:sp>
        <p:sp>
          <p:nvSpPr>
            <p:cNvPr id="11" name="TextBox 11"/>
            <p:cNvSpPr txBox="1"/>
            <p:nvPr/>
          </p:nvSpPr>
          <p:spPr>
            <a:xfrm>
              <a:off x="0" y="-38100"/>
              <a:ext cx="2299437" cy="708451"/>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304799" y="294461"/>
            <a:ext cx="5937962" cy="1342099"/>
          </a:xfrm>
          <a:prstGeom prst="rect">
            <a:avLst/>
          </a:prstGeom>
        </p:spPr>
        <p:txBody>
          <a:bodyPr wrap="square" lIns="0" tIns="0" rIns="0" bIns="0" rtlCol="0" anchor="t">
            <a:spAutoFit/>
          </a:bodyPr>
          <a:lstStyle/>
          <a:p>
            <a:pPr algn="ctr">
              <a:lnSpc>
                <a:spcPts val="11200"/>
              </a:lnSpc>
            </a:pPr>
            <a:r>
              <a:rPr lang="en-US" sz="8000">
                <a:solidFill>
                  <a:srgbClr val="FFFFFF"/>
                </a:solidFill>
                <a:latin typeface="Open Sans Bold Bold"/>
              </a:rPr>
              <a:t>VN-INDEX</a:t>
            </a:r>
            <a:endParaRPr lang="en-US" sz="8000" dirty="0">
              <a:solidFill>
                <a:srgbClr val="FFFFFF"/>
              </a:solidFill>
              <a:latin typeface="Open Sans Bold Bold"/>
            </a:endParaRPr>
          </a:p>
        </p:txBody>
      </p:sp>
      <p:sp>
        <p:nvSpPr>
          <p:cNvPr id="31" name="Freeform 2">
            <a:extLst>
              <a:ext uri="{FF2B5EF4-FFF2-40B4-BE49-F238E27FC236}">
                <a16:creationId xmlns:a16="http://schemas.microsoft.com/office/drawing/2014/main" id="{EA5B8F83-D580-BB4D-EEB5-32CCDF2A4A5D}"/>
              </a:ext>
            </a:extLst>
          </p:cNvPr>
          <p:cNvSpPr/>
          <p:nvPr/>
        </p:nvSpPr>
        <p:spPr>
          <a:xfrm rot="5400000">
            <a:off x="11566213" y="3565213"/>
            <a:ext cx="10274616" cy="3168957"/>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27" name="Picture 26" descr="A graph showing the price of a stock market&#10;&#10;Description automatically generated">
            <a:extLst>
              <a:ext uri="{FF2B5EF4-FFF2-40B4-BE49-F238E27FC236}">
                <a16:creationId xmlns:a16="http://schemas.microsoft.com/office/drawing/2014/main" id="{0AA417E4-8613-B530-22F0-E26C32187710}"/>
              </a:ext>
            </a:extLst>
          </p:cNvPr>
          <p:cNvPicPr/>
          <p:nvPr/>
        </p:nvPicPr>
        <p:blipFill>
          <a:blip r:embed="rId6"/>
          <a:stretch>
            <a:fillRect/>
          </a:stretch>
        </p:blipFill>
        <p:spPr>
          <a:xfrm>
            <a:off x="0" y="3763188"/>
            <a:ext cx="8610600" cy="4750325"/>
          </a:xfrm>
          <a:prstGeom prst="rect">
            <a:avLst/>
          </a:prstGeom>
        </p:spPr>
      </p:pic>
      <p:sp>
        <p:nvSpPr>
          <p:cNvPr id="28" name="TextBox 14">
            <a:extLst>
              <a:ext uri="{FF2B5EF4-FFF2-40B4-BE49-F238E27FC236}">
                <a16:creationId xmlns:a16="http://schemas.microsoft.com/office/drawing/2014/main" id="{D37D1FC5-FA80-B221-0133-E423E742E851}"/>
              </a:ext>
            </a:extLst>
          </p:cNvPr>
          <p:cNvSpPr txBox="1"/>
          <p:nvPr/>
        </p:nvSpPr>
        <p:spPr>
          <a:xfrm>
            <a:off x="9729836" y="1521091"/>
            <a:ext cx="5738763" cy="1765868"/>
          </a:xfrm>
          <a:prstGeom prst="rect">
            <a:avLst/>
          </a:prstGeom>
        </p:spPr>
        <p:txBody>
          <a:bodyPr wrap="square" lIns="0" tIns="0" rIns="0" bIns="0" rtlCol="0" anchor="t">
            <a:spAutoFit/>
          </a:bodyPr>
          <a:lstStyle/>
          <a:p>
            <a:pPr algn="just">
              <a:lnSpc>
                <a:spcPts val="3499"/>
              </a:lnSpc>
            </a:pPr>
            <a:r>
              <a:rPr lang="vi-VN" sz="2499">
                <a:solidFill>
                  <a:srgbClr val="000000"/>
                </a:solidFill>
                <a:latin typeface="Open Sans Bold"/>
              </a:rPr>
              <a:t>VN-INDEX đã trải qua xu hướng giảm trong phần đầu của giai đoạn quan sát, với giá giảm từ khoảng 1100 xuống dưới 1090</a:t>
            </a:r>
            <a:endParaRPr lang="en-US" sz="2499" dirty="0">
              <a:solidFill>
                <a:srgbClr val="000000"/>
              </a:solidFill>
              <a:latin typeface="Open Sans Bold"/>
            </a:endParaRPr>
          </a:p>
        </p:txBody>
      </p:sp>
      <p:sp>
        <p:nvSpPr>
          <p:cNvPr id="30" name="TextBox 15">
            <a:extLst>
              <a:ext uri="{FF2B5EF4-FFF2-40B4-BE49-F238E27FC236}">
                <a16:creationId xmlns:a16="http://schemas.microsoft.com/office/drawing/2014/main" id="{63B7650B-4514-0E19-7AC3-E94FA8F166B4}"/>
              </a:ext>
            </a:extLst>
          </p:cNvPr>
          <p:cNvSpPr txBox="1"/>
          <p:nvPr/>
        </p:nvSpPr>
        <p:spPr>
          <a:xfrm>
            <a:off x="9988045" y="3682432"/>
            <a:ext cx="5692342" cy="1765868"/>
          </a:xfrm>
          <a:prstGeom prst="rect">
            <a:avLst/>
          </a:prstGeom>
        </p:spPr>
        <p:txBody>
          <a:bodyPr wrap="square" lIns="0" tIns="0" rIns="0" bIns="0" rtlCol="0" anchor="t">
            <a:spAutoFit/>
          </a:bodyPr>
          <a:lstStyle/>
          <a:p>
            <a:pPr algn="just">
              <a:lnSpc>
                <a:spcPts val="3499"/>
              </a:lnSpc>
            </a:pPr>
            <a:r>
              <a:rPr lang="vi-VN" sz="2499">
                <a:solidFill>
                  <a:srgbClr val="000000"/>
                </a:solidFill>
                <a:latin typeface="Open Sans Bold"/>
              </a:rPr>
              <a:t>Một xu hướng tăng mạnh được nhận thấy từ đầu tháng 12, với chỉ số tăng trở lại trên 1110 vào cuối giai đoạn.</a:t>
            </a:r>
            <a:endParaRPr lang="en-US" sz="2499" dirty="0">
              <a:solidFill>
                <a:srgbClr val="000000"/>
              </a:solidFill>
              <a:latin typeface="Open Sans Bold"/>
            </a:endParaRPr>
          </a:p>
        </p:txBody>
      </p:sp>
      <p:sp>
        <p:nvSpPr>
          <p:cNvPr id="32" name="TextBox 16">
            <a:extLst>
              <a:ext uri="{FF2B5EF4-FFF2-40B4-BE49-F238E27FC236}">
                <a16:creationId xmlns:a16="http://schemas.microsoft.com/office/drawing/2014/main" id="{24BFCE8D-7C70-28F9-57CC-5F722F5A8C2F}"/>
              </a:ext>
            </a:extLst>
          </p:cNvPr>
          <p:cNvSpPr txBox="1"/>
          <p:nvPr/>
        </p:nvSpPr>
        <p:spPr>
          <a:xfrm>
            <a:off x="10299423" y="6120832"/>
            <a:ext cx="5380964" cy="2214709"/>
          </a:xfrm>
          <a:prstGeom prst="rect">
            <a:avLst/>
          </a:prstGeom>
        </p:spPr>
        <p:txBody>
          <a:bodyPr wrap="square" lIns="0" tIns="0" rIns="0" bIns="0" rtlCol="0" anchor="t">
            <a:spAutoFit/>
          </a:bodyPr>
          <a:lstStyle/>
          <a:p>
            <a:pPr algn="just">
              <a:lnSpc>
                <a:spcPts val="3499"/>
              </a:lnSpc>
            </a:pPr>
            <a:r>
              <a:rPr lang="vi-VN" sz="2499">
                <a:solidFill>
                  <a:srgbClr val="000000"/>
                </a:solidFill>
                <a:latin typeface="Open Sans Bold"/>
              </a:rPr>
              <a:t>Trung Bình Động 30 Ngày của VN-INDEX phù hợp với xu hướng này, xác nhận tâm lý thị trường tăng trưởng trong phần cuối của giai đoạn</a:t>
            </a:r>
            <a:endParaRPr lang="en-US" sz="2499" dirty="0">
              <a:solidFill>
                <a:srgbClr val="000000"/>
              </a:solidFill>
              <a:latin typeface="Open Sans Bold"/>
            </a:endParaRPr>
          </a:p>
        </p:txBody>
      </p:sp>
      <p:sp>
        <p:nvSpPr>
          <p:cNvPr id="33" name="TextBox 19">
            <a:extLst>
              <a:ext uri="{FF2B5EF4-FFF2-40B4-BE49-F238E27FC236}">
                <a16:creationId xmlns:a16="http://schemas.microsoft.com/office/drawing/2014/main" id="{2E0C19D0-4E44-913A-CED8-5E038B96E926}"/>
              </a:ext>
            </a:extLst>
          </p:cNvPr>
          <p:cNvSpPr txBox="1"/>
          <p:nvPr/>
        </p:nvSpPr>
        <p:spPr>
          <a:xfrm>
            <a:off x="8407882" y="1292491"/>
            <a:ext cx="1155512" cy="863600"/>
          </a:xfrm>
          <a:prstGeom prst="rect">
            <a:avLst/>
          </a:prstGeom>
        </p:spPr>
        <p:txBody>
          <a:bodyPr lIns="0" tIns="0" rIns="0" bIns="0" rtlCol="0" anchor="t">
            <a:spAutoFit/>
          </a:bodyPr>
          <a:lstStyle/>
          <a:p>
            <a:pPr algn="ctr">
              <a:lnSpc>
                <a:spcPts val="7000"/>
              </a:lnSpc>
            </a:pPr>
            <a:r>
              <a:rPr lang="en-US" sz="5000">
                <a:solidFill>
                  <a:srgbClr val="004AAD"/>
                </a:solidFill>
                <a:latin typeface="Nunito Sans Semi-Bold"/>
              </a:rPr>
              <a:t>01</a:t>
            </a:r>
            <a:endParaRPr lang="en-US" sz="5000" dirty="0">
              <a:solidFill>
                <a:srgbClr val="004AAD"/>
              </a:solidFill>
              <a:latin typeface="Nunito Sans Semi-Bold"/>
            </a:endParaRPr>
          </a:p>
        </p:txBody>
      </p:sp>
      <p:sp>
        <p:nvSpPr>
          <p:cNvPr id="34" name="TextBox 20">
            <a:extLst>
              <a:ext uri="{FF2B5EF4-FFF2-40B4-BE49-F238E27FC236}">
                <a16:creationId xmlns:a16="http://schemas.microsoft.com/office/drawing/2014/main" id="{F61CE99C-7E73-A0E4-8077-4ACFAFD111EE}"/>
              </a:ext>
            </a:extLst>
          </p:cNvPr>
          <p:cNvSpPr txBox="1"/>
          <p:nvPr/>
        </p:nvSpPr>
        <p:spPr>
          <a:xfrm>
            <a:off x="8628084" y="3365500"/>
            <a:ext cx="1155512" cy="863600"/>
          </a:xfrm>
          <a:prstGeom prst="rect">
            <a:avLst/>
          </a:prstGeom>
        </p:spPr>
        <p:txBody>
          <a:bodyPr lIns="0" tIns="0" rIns="0" bIns="0" rtlCol="0" anchor="t">
            <a:spAutoFit/>
          </a:bodyPr>
          <a:lstStyle/>
          <a:p>
            <a:pPr algn="ctr">
              <a:lnSpc>
                <a:spcPts val="7000"/>
              </a:lnSpc>
            </a:pPr>
            <a:r>
              <a:rPr lang="en-US" sz="5000">
                <a:solidFill>
                  <a:srgbClr val="004AAD"/>
                </a:solidFill>
                <a:latin typeface="Nunito Sans Semi-Bold"/>
              </a:rPr>
              <a:t>02</a:t>
            </a:r>
          </a:p>
        </p:txBody>
      </p:sp>
      <p:sp>
        <p:nvSpPr>
          <p:cNvPr id="35" name="TextBox 21">
            <a:extLst>
              <a:ext uri="{FF2B5EF4-FFF2-40B4-BE49-F238E27FC236}">
                <a16:creationId xmlns:a16="http://schemas.microsoft.com/office/drawing/2014/main" id="{BB6E5317-5517-7C96-2882-51790C4D63FA}"/>
              </a:ext>
            </a:extLst>
          </p:cNvPr>
          <p:cNvSpPr txBox="1"/>
          <p:nvPr/>
        </p:nvSpPr>
        <p:spPr>
          <a:xfrm>
            <a:off x="8866554" y="5763114"/>
            <a:ext cx="1155512" cy="863600"/>
          </a:xfrm>
          <a:prstGeom prst="rect">
            <a:avLst/>
          </a:prstGeom>
        </p:spPr>
        <p:txBody>
          <a:bodyPr lIns="0" tIns="0" rIns="0" bIns="0" rtlCol="0" anchor="t">
            <a:spAutoFit/>
          </a:bodyPr>
          <a:lstStyle/>
          <a:p>
            <a:pPr algn="ctr">
              <a:lnSpc>
                <a:spcPts val="7000"/>
              </a:lnSpc>
            </a:pPr>
            <a:r>
              <a:rPr lang="en-US" sz="5000">
                <a:solidFill>
                  <a:srgbClr val="004AAD"/>
                </a:solidFill>
                <a:latin typeface="Nunito Sans Bold"/>
              </a:rPr>
              <a:t>03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0" y="-1181100"/>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901637" y="1437133"/>
            <a:ext cx="14484725" cy="914400"/>
          </a:xfrm>
          <a:prstGeom prst="rect">
            <a:avLst/>
          </a:prstGeom>
        </p:spPr>
        <p:txBody>
          <a:bodyPr lIns="0" tIns="0" rIns="0" bIns="0" rtlCol="0" anchor="t">
            <a:spAutoFit/>
          </a:bodyPr>
          <a:lstStyle/>
          <a:p>
            <a:pPr algn="ctr">
              <a:lnSpc>
                <a:spcPts val="7200"/>
              </a:lnSpc>
            </a:pPr>
            <a:r>
              <a:rPr lang="en-US" sz="6000">
                <a:solidFill>
                  <a:srgbClr val="051D64"/>
                </a:solidFill>
                <a:latin typeface="Open Sans Bold Bold"/>
              </a:rPr>
              <a:t> KIẾN TRÚC MÔ HÌNH</a:t>
            </a:r>
            <a:endParaRPr lang="en-US" sz="6000" dirty="0">
              <a:solidFill>
                <a:srgbClr val="051D64"/>
              </a:solidFill>
              <a:latin typeface="Open Sans Bold Bold"/>
            </a:endParaRPr>
          </a:p>
        </p:txBody>
      </p:sp>
      <p:sp>
        <p:nvSpPr>
          <p:cNvPr id="3" name="Freeform 3">
            <a:extLst>
              <a:ext uri="{FF2B5EF4-FFF2-40B4-BE49-F238E27FC236}">
                <a16:creationId xmlns:a16="http://schemas.microsoft.com/office/drawing/2014/main" id="{0E6F03BC-40AC-85A1-29D7-DAEF43DC8840}"/>
              </a:ext>
            </a:extLst>
          </p:cNvPr>
          <p:cNvSpPr/>
          <p:nvPr/>
        </p:nvSpPr>
        <p:spPr>
          <a:xfrm>
            <a:off x="5322467" y="2637503"/>
            <a:ext cx="3767650" cy="6925597"/>
          </a:xfrm>
          <a:custGeom>
            <a:avLst/>
            <a:gdLst/>
            <a:ahLst/>
            <a:cxnLst/>
            <a:rect l="l" t="t" r="r" b="b"/>
            <a:pathLst>
              <a:path w="3767650" h="6925597">
                <a:moveTo>
                  <a:pt x="0" y="0"/>
                </a:moveTo>
                <a:lnTo>
                  <a:pt x="3767649" y="0"/>
                </a:lnTo>
                <a:lnTo>
                  <a:pt x="3767649" y="6925597"/>
                </a:lnTo>
                <a:lnTo>
                  <a:pt x="0" y="6925597"/>
                </a:lnTo>
                <a:lnTo>
                  <a:pt x="0" y="0"/>
                </a:lnTo>
                <a:close/>
              </a:path>
            </a:pathLst>
          </a:custGeom>
          <a:blipFill>
            <a:blip r:embed="rId4"/>
            <a:stretch>
              <a:fillRect/>
            </a:stretch>
          </a:blipFill>
        </p:spPr>
        <p:txBody>
          <a:bodyPr/>
          <a:lstStyle/>
          <a:p>
            <a:endParaRPr lang="en-US"/>
          </a:p>
        </p:txBody>
      </p:sp>
      <p:sp>
        <p:nvSpPr>
          <p:cNvPr id="5" name="Freeform 4">
            <a:extLst>
              <a:ext uri="{FF2B5EF4-FFF2-40B4-BE49-F238E27FC236}">
                <a16:creationId xmlns:a16="http://schemas.microsoft.com/office/drawing/2014/main" id="{126B4696-60C6-738A-70FF-602653B2A78A}"/>
              </a:ext>
            </a:extLst>
          </p:cNvPr>
          <p:cNvSpPr/>
          <p:nvPr/>
        </p:nvSpPr>
        <p:spPr>
          <a:xfrm>
            <a:off x="10354799" y="2637503"/>
            <a:ext cx="2047976" cy="6925597"/>
          </a:xfrm>
          <a:custGeom>
            <a:avLst/>
            <a:gdLst/>
            <a:ahLst/>
            <a:cxnLst/>
            <a:rect l="l" t="t" r="r" b="b"/>
            <a:pathLst>
              <a:path w="2047976" h="6925597">
                <a:moveTo>
                  <a:pt x="0" y="0"/>
                </a:moveTo>
                <a:lnTo>
                  <a:pt x="2047976" y="0"/>
                </a:lnTo>
                <a:lnTo>
                  <a:pt x="2047976" y="6925597"/>
                </a:lnTo>
                <a:lnTo>
                  <a:pt x="0" y="6925597"/>
                </a:lnTo>
                <a:lnTo>
                  <a:pt x="0" y="0"/>
                </a:lnTo>
                <a:close/>
              </a:path>
            </a:pathLst>
          </a:custGeom>
          <a:blipFill>
            <a:blip r:embed="rId5"/>
            <a:stretch>
              <a:fillRect/>
            </a:stretch>
          </a:blipFill>
        </p:spPr>
        <p:txBody>
          <a:bodyPr/>
          <a:lstStyle/>
          <a:p>
            <a:endParaRPr lang="en-US"/>
          </a:p>
        </p:txBody>
      </p:sp>
      <p:sp>
        <p:nvSpPr>
          <p:cNvPr id="7" name="Freeform 5">
            <a:extLst>
              <a:ext uri="{FF2B5EF4-FFF2-40B4-BE49-F238E27FC236}">
                <a16:creationId xmlns:a16="http://schemas.microsoft.com/office/drawing/2014/main" id="{65EFF489-843D-DDCE-1DE7-CDC75C3DDF4C}"/>
              </a:ext>
            </a:extLst>
          </p:cNvPr>
          <p:cNvSpPr/>
          <p:nvPr/>
        </p:nvSpPr>
        <p:spPr>
          <a:xfrm>
            <a:off x="1358585" y="2637503"/>
            <a:ext cx="2219943" cy="6925597"/>
          </a:xfrm>
          <a:custGeom>
            <a:avLst/>
            <a:gdLst/>
            <a:ahLst/>
            <a:cxnLst/>
            <a:rect l="l" t="t" r="r" b="b"/>
            <a:pathLst>
              <a:path w="2219943" h="6925597">
                <a:moveTo>
                  <a:pt x="0" y="0"/>
                </a:moveTo>
                <a:lnTo>
                  <a:pt x="2219943" y="0"/>
                </a:lnTo>
                <a:lnTo>
                  <a:pt x="2219943" y="6925597"/>
                </a:lnTo>
                <a:lnTo>
                  <a:pt x="0" y="6925597"/>
                </a:lnTo>
                <a:lnTo>
                  <a:pt x="0" y="0"/>
                </a:lnTo>
                <a:close/>
              </a:path>
            </a:pathLst>
          </a:custGeom>
          <a:blipFill>
            <a:blip r:embed="rId6"/>
            <a:stretch>
              <a:fillRect/>
            </a:stretch>
          </a:blipFill>
        </p:spPr>
        <p:txBody>
          <a:bodyPr/>
          <a:lstStyle/>
          <a:p>
            <a:endParaRPr lang="en-US"/>
          </a:p>
        </p:txBody>
      </p:sp>
      <p:sp>
        <p:nvSpPr>
          <p:cNvPr id="8" name="Freeform 6">
            <a:extLst>
              <a:ext uri="{FF2B5EF4-FFF2-40B4-BE49-F238E27FC236}">
                <a16:creationId xmlns:a16="http://schemas.microsoft.com/office/drawing/2014/main" id="{6FD5DEA0-2B87-056C-77DE-25615C0B0AFF}"/>
              </a:ext>
            </a:extLst>
          </p:cNvPr>
          <p:cNvSpPr/>
          <p:nvPr/>
        </p:nvSpPr>
        <p:spPr>
          <a:xfrm>
            <a:off x="13663618" y="2637503"/>
            <a:ext cx="3595682" cy="6925597"/>
          </a:xfrm>
          <a:custGeom>
            <a:avLst/>
            <a:gdLst/>
            <a:ahLst/>
            <a:cxnLst/>
            <a:rect l="l" t="t" r="r" b="b"/>
            <a:pathLst>
              <a:path w="3595682" h="6925597">
                <a:moveTo>
                  <a:pt x="0" y="0"/>
                </a:moveTo>
                <a:lnTo>
                  <a:pt x="3595682" y="0"/>
                </a:lnTo>
                <a:lnTo>
                  <a:pt x="3595682" y="6925597"/>
                </a:lnTo>
                <a:lnTo>
                  <a:pt x="0" y="6925597"/>
                </a:lnTo>
                <a:lnTo>
                  <a:pt x="0" y="0"/>
                </a:lnTo>
                <a:close/>
              </a:path>
            </a:pathLst>
          </a:custGeom>
          <a:blipFill>
            <a:blip r:embed="rId7"/>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4482" y="-1181100"/>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906119" y="1437133"/>
            <a:ext cx="14484725" cy="914400"/>
          </a:xfrm>
          <a:prstGeom prst="rect">
            <a:avLst/>
          </a:prstGeom>
        </p:spPr>
        <p:txBody>
          <a:bodyPr lIns="0" tIns="0" rIns="0" bIns="0" rtlCol="0" anchor="t">
            <a:spAutoFit/>
          </a:bodyPr>
          <a:lstStyle/>
          <a:p>
            <a:pPr algn="ctr">
              <a:lnSpc>
                <a:spcPts val="7200"/>
              </a:lnSpc>
            </a:pPr>
            <a:r>
              <a:rPr lang="en-US" sz="6000">
                <a:solidFill>
                  <a:srgbClr val="051D64"/>
                </a:solidFill>
                <a:latin typeface="Open Sans Bold Bold"/>
              </a:rPr>
              <a:t> SỐ LIỆU HIỆU SUẤT MÔ HÌNH</a:t>
            </a:r>
            <a:endParaRPr lang="en-US" sz="6000" dirty="0">
              <a:solidFill>
                <a:srgbClr val="051D64"/>
              </a:solidFill>
              <a:latin typeface="Open Sans Bold Bold"/>
            </a:endParaRPr>
          </a:p>
        </p:txBody>
      </p:sp>
      <p:graphicFrame>
        <p:nvGraphicFramePr>
          <p:cNvPr id="6" name="Table 5">
            <a:extLst>
              <a:ext uri="{FF2B5EF4-FFF2-40B4-BE49-F238E27FC236}">
                <a16:creationId xmlns:a16="http://schemas.microsoft.com/office/drawing/2014/main" id="{8BCB1347-F29C-4D09-BE1A-F030E823F793}"/>
              </a:ext>
            </a:extLst>
          </p:cNvPr>
          <p:cNvGraphicFramePr>
            <a:graphicFrameLocks noGrp="1"/>
          </p:cNvGraphicFramePr>
          <p:nvPr>
            <p:extLst>
              <p:ext uri="{D42A27DB-BD31-4B8C-83A1-F6EECF244321}">
                <p14:modId xmlns:p14="http://schemas.microsoft.com/office/powerpoint/2010/main" val="2982559892"/>
              </p:ext>
            </p:extLst>
          </p:nvPr>
        </p:nvGraphicFramePr>
        <p:xfrm>
          <a:off x="2628900" y="2781300"/>
          <a:ext cx="13030200" cy="6346031"/>
        </p:xfrm>
        <a:graphic>
          <a:graphicData uri="http://schemas.openxmlformats.org/drawingml/2006/table">
            <a:tbl>
              <a:tblPr firstRow="1" firstCol="1" bandRow="1">
                <a:tableStyleId>{5C22544A-7EE6-4342-B048-85BDC9FD1C3A}</a:tableStyleId>
              </a:tblPr>
              <a:tblGrid>
                <a:gridCol w="2310912">
                  <a:extLst>
                    <a:ext uri="{9D8B030D-6E8A-4147-A177-3AD203B41FA5}">
                      <a16:colId xmlns:a16="http://schemas.microsoft.com/office/drawing/2014/main" val="3937526840"/>
                    </a:ext>
                  </a:extLst>
                </a:gridCol>
                <a:gridCol w="2116015">
                  <a:extLst>
                    <a:ext uri="{9D8B030D-6E8A-4147-A177-3AD203B41FA5}">
                      <a16:colId xmlns:a16="http://schemas.microsoft.com/office/drawing/2014/main" val="336923961"/>
                    </a:ext>
                  </a:extLst>
                </a:gridCol>
                <a:gridCol w="1252904">
                  <a:extLst>
                    <a:ext uri="{9D8B030D-6E8A-4147-A177-3AD203B41FA5}">
                      <a16:colId xmlns:a16="http://schemas.microsoft.com/office/drawing/2014/main" val="1799688139"/>
                    </a:ext>
                  </a:extLst>
                </a:gridCol>
                <a:gridCol w="2199542">
                  <a:extLst>
                    <a:ext uri="{9D8B030D-6E8A-4147-A177-3AD203B41FA5}">
                      <a16:colId xmlns:a16="http://schemas.microsoft.com/office/drawing/2014/main" val="1682449895"/>
                    </a:ext>
                  </a:extLst>
                </a:gridCol>
                <a:gridCol w="1559169">
                  <a:extLst>
                    <a:ext uri="{9D8B030D-6E8A-4147-A177-3AD203B41FA5}">
                      <a16:colId xmlns:a16="http://schemas.microsoft.com/office/drawing/2014/main" val="1088025765"/>
                    </a:ext>
                  </a:extLst>
                </a:gridCol>
                <a:gridCol w="2366596">
                  <a:extLst>
                    <a:ext uri="{9D8B030D-6E8A-4147-A177-3AD203B41FA5}">
                      <a16:colId xmlns:a16="http://schemas.microsoft.com/office/drawing/2014/main" val="4034198714"/>
                    </a:ext>
                  </a:extLst>
                </a:gridCol>
                <a:gridCol w="1225062">
                  <a:extLst>
                    <a:ext uri="{9D8B030D-6E8A-4147-A177-3AD203B41FA5}">
                      <a16:colId xmlns:a16="http://schemas.microsoft.com/office/drawing/2014/main" val="126000171"/>
                    </a:ext>
                  </a:extLst>
                </a:gridCol>
              </a:tblGrid>
              <a:tr h="1521339">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Model</a:t>
                      </a:r>
                    </a:p>
                  </a:txBody>
                  <a:tcPr marL="3175" marR="23495" marT="54610" marB="158750" anchor="ctr"/>
                </a:tc>
                <a:tc>
                  <a:txBody>
                    <a:bodyPr/>
                    <a:lstStyle/>
                    <a:p>
                      <a:pPr marL="3175" marR="0" indent="0" algn="ctr">
                        <a:lnSpc>
                          <a:spcPct val="107000"/>
                        </a:lnSpc>
                        <a:spcBef>
                          <a:spcPts val="0"/>
                        </a:spcBef>
                        <a:spcAft>
                          <a:spcPts val="615"/>
                        </a:spcAft>
                      </a:pPr>
                      <a:r>
                        <a:rPr lang="en-US" sz="2000" kern="100">
                          <a:effectLst/>
                          <a:latin typeface="Open Sans Bold Bold" panose="020B0604020202020204" charset="0"/>
                          <a:ea typeface="Open Sans Bold Bold" panose="020B0604020202020204" charset="0"/>
                          <a:cs typeface="Open Sans Bold Bold" panose="020B0604020202020204" charset="0"/>
                        </a:rPr>
                        <a:t>MSE</a:t>
                      </a:r>
                    </a:p>
                    <a:p>
                      <a:pPr marL="317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(VN-INDEX)</a:t>
                      </a:r>
                    </a:p>
                  </a:txBody>
                  <a:tcPr marL="3175" marR="23495" marT="54610" marB="158750" anchor="ctr"/>
                </a:tc>
                <a:tc>
                  <a:txBody>
                    <a:bodyPr/>
                    <a:lstStyle/>
                    <a:p>
                      <a:pPr marL="9525" marR="0" indent="0" algn="ctr">
                        <a:lnSpc>
                          <a:spcPct val="107000"/>
                        </a:lnSpc>
                        <a:spcBef>
                          <a:spcPts val="0"/>
                        </a:spcBef>
                        <a:spcAft>
                          <a:spcPts val="615"/>
                        </a:spcAft>
                      </a:pPr>
                      <a:r>
                        <a:rPr lang="en-US" sz="2000" kern="100">
                          <a:effectLst/>
                          <a:latin typeface="Open Sans Bold Bold" panose="020B0604020202020204" charset="0"/>
                          <a:ea typeface="Open Sans Bold Bold" panose="020B0604020202020204" charset="0"/>
                          <a:cs typeface="Open Sans Bold Bold" panose="020B0604020202020204" charset="0"/>
                        </a:rPr>
                        <a:t>MSE</a:t>
                      </a:r>
                    </a:p>
                    <a:p>
                      <a:pPr marL="952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(SAB)</a:t>
                      </a:r>
                    </a:p>
                  </a:txBody>
                  <a:tcPr marL="3175" marR="23495" marT="54610" marB="158750" anchor="ctr"/>
                </a:tc>
                <a:tc>
                  <a:txBody>
                    <a:bodyPr/>
                    <a:lstStyle/>
                    <a:p>
                      <a:pPr marL="0" marR="0" indent="0" algn="ctr">
                        <a:lnSpc>
                          <a:spcPct val="107000"/>
                        </a:lnSpc>
                        <a:spcBef>
                          <a:spcPts val="0"/>
                        </a:spcBef>
                        <a:spcAft>
                          <a:spcPts val="615"/>
                        </a:spcAft>
                      </a:pPr>
                      <a:r>
                        <a:rPr lang="en-US" sz="2000" kern="100">
                          <a:effectLst/>
                          <a:latin typeface="Open Sans Bold Bold" panose="020B0604020202020204" charset="0"/>
                          <a:ea typeface="Open Sans Bold Bold" panose="020B0604020202020204" charset="0"/>
                          <a:cs typeface="Open Sans Bold Bold" panose="020B0604020202020204" charset="0"/>
                        </a:rPr>
                        <a:t>RMSE</a:t>
                      </a:r>
                    </a:p>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(VN-INDEX)</a:t>
                      </a:r>
                    </a:p>
                  </a:txBody>
                  <a:tcPr marL="3175" marR="23495" marT="54610" marB="158750" anchor="ctr"/>
                </a:tc>
                <a:tc>
                  <a:txBody>
                    <a:bodyPr/>
                    <a:lstStyle/>
                    <a:p>
                      <a:pPr marL="0" marR="0" indent="0" algn="ctr">
                        <a:lnSpc>
                          <a:spcPct val="107000"/>
                        </a:lnSpc>
                        <a:spcBef>
                          <a:spcPts val="0"/>
                        </a:spcBef>
                        <a:spcAft>
                          <a:spcPts val="615"/>
                        </a:spcAft>
                      </a:pPr>
                      <a:r>
                        <a:rPr lang="en-US" sz="2000" kern="100">
                          <a:effectLst/>
                          <a:latin typeface="Open Sans Bold Bold" panose="020B0604020202020204" charset="0"/>
                          <a:ea typeface="Open Sans Bold Bold" panose="020B0604020202020204" charset="0"/>
                          <a:cs typeface="Open Sans Bold Bold" panose="020B0604020202020204" charset="0"/>
                        </a:rPr>
                        <a:t>RMSE</a:t>
                      </a:r>
                    </a:p>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(SAB)</a:t>
                      </a:r>
                    </a:p>
                  </a:txBody>
                  <a:tcPr marL="3175" marR="23495" marT="54610" marB="158750" anchor="ctr"/>
                </a:tc>
                <a:tc>
                  <a:txBody>
                    <a:bodyPr/>
                    <a:lstStyle/>
                    <a:p>
                      <a:pPr marL="9525" marR="0" indent="0" algn="ctr">
                        <a:lnSpc>
                          <a:spcPct val="107000"/>
                        </a:lnSpc>
                        <a:spcBef>
                          <a:spcPts val="0"/>
                        </a:spcBef>
                        <a:spcAft>
                          <a:spcPts val="615"/>
                        </a:spcAft>
                      </a:pPr>
                      <a:r>
                        <a:rPr lang="en-US" sz="2000" kern="100">
                          <a:effectLst/>
                          <a:latin typeface="Open Sans Bold Bold" panose="020B0604020202020204" charset="0"/>
                          <a:ea typeface="Open Sans Bold Bold" panose="020B0604020202020204" charset="0"/>
                          <a:cs typeface="Open Sans Bold Bold" panose="020B0604020202020204" charset="0"/>
                        </a:rPr>
                        <a:t>MAE</a:t>
                      </a:r>
                    </a:p>
                    <a:p>
                      <a:pPr marL="952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(VN-INDEX)</a:t>
                      </a:r>
                    </a:p>
                  </a:txBody>
                  <a:tcPr marL="3175" marR="23495" marT="54610" marB="158750" anchor="ctr"/>
                </a:tc>
                <a:tc>
                  <a:txBody>
                    <a:bodyPr/>
                    <a:lstStyle/>
                    <a:p>
                      <a:pPr marL="0" marR="0" indent="0" algn="ctr">
                        <a:lnSpc>
                          <a:spcPct val="107000"/>
                        </a:lnSpc>
                        <a:spcBef>
                          <a:spcPts val="0"/>
                        </a:spcBef>
                        <a:spcAft>
                          <a:spcPts val="615"/>
                        </a:spcAft>
                      </a:pPr>
                      <a:r>
                        <a:rPr lang="en-US" sz="2000" kern="100">
                          <a:effectLst/>
                          <a:latin typeface="Open Sans Bold Bold" panose="020B0604020202020204" charset="0"/>
                          <a:ea typeface="Open Sans Bold Bold" panose="020B0604020202020204" charset="0"/>
                          <a:cs typeface="Open Sans Bold Bold" panose="020B0604020202020204" charset="0"/>
                        </a:rPr>
                        <a:t>MAE</a:t>
                      </a:r>
                    </a:p>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(SAB)</a:t>
                      </a:r>
                    </a:p>
                  </a:txBody>
                  <a:tcPr marL="3175" marR="23495" marT="54610" marB="158750" anchor="ctr"/>
                </a:tc>
                <a:extLst>
                  <a:ext uri="{0D108BD9-81ED-4DB2-BD59-A6C34878D82A}">
                    <a16:rowId xmlns:a16="http://schemas.microsoft.com/office/drawing/2014/main" val="1116764362"/>
                  </a:ext>
                </a:extLst>
              </a:tr>
              <a:tr h="891007">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LSTM</a:t>
                      </a:r>
                    </a:p>
                  </a:txBody>
                  <a:tcPr marL="3175" marR="23495" marT="54610" marB="158750" anchor="ctr"/>
                </a:tc>
                <a:tc>
                  <a:txBody>
                    <a:bodyPr/>
                    <a:lstStyle/>
                    <a:p>
                      <a:pPr marL="317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2297.65</a:t>
                      </a:r>
                    </a:p>
                  </a:txBody>
                  <a:tcPr marL="3175" marR="23495" marT="54610" marB="158750" anchor="ctr"/>
                </a:tc>
                <a:tc>
                  <a:txBody>
                    <a:bodyPr/>
                    <a:lstStyle/>
                    <a:p>
                      <a:pPr marL="952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2.73</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47.93</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1.65</a:t>
                      </a:r>
                    </a:p>
                  </a:txBody>
                  <a:tcPr marL="3175" marR="23495" marT="54610" marB="158750" anchor="ctr"/>
                </a:tc>
                <a:tc>
                  <a:txBody>
                    <a:bodyPr/>
                    <a:lstStyle/>
                    <a:p>
                      <a:pPr marL="952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37.93</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1.22</a:t>
                      </a:r>
                    </a:p>
                  </a:txBody>
                  <a:tcPr marL="3175" marR="23495" marT="54610" marB="158750" anchor="ctr"/>
                </a:tc>
                <a:extLst>
                  <a:ext uri="{0D108BD9-81ED-4DB2-BD59-A6C34878D82A}">
                    <a16:rowId xmlns:a16="http://schemas.microsoft.com/office/drawing/2014/main" val="287690478"/>
                  </a:ext>
                </a:extLst>
              </a:tr>
              <a:tr h="891007">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GRU</a:t>
                      </a:r>
                    </a:p>
                  </a:txBody>
                  <a:tcPr marL="3175" marR="23495" marT="54610" marB="158750" anchor="ctr"/>
                </a:tc>
                <a:tc>
                  <a:txBody>
                    <a:bodyPr/>
                    <a:lstStyle/>
                    <a:p>
                      <a:pPr marL="317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1630.08</a:t>
                      </a:r>
                    </a:p>
                  </a:txBody>
                  <a:tcPr marL="3175" marR="23495" marT="54610" marB="158750" anchor="ctr"/>
                </a:tc>
                <a:tc>
                  <a:txBody>
                    <a:bodyPr/>
                    <a:lstStyle/>
                    <a:p>
                      <a:pPr marL="952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1.75</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40.37</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1.32</a:t>
                      </a:r>
                    </a:p>
                  </a:txBody>
                  <a:tcPr marL="3175" marR="23495" marT="54610" marB="158750" anchor="ctr"/>
                </a:tc>
                <a:tc>
                  <a:txBody>
                    <a:bodyPr/>
                    <a:lstStyle/>
                    <a:p>
                      <a:pPr marL="952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30.59</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1.00</a:t>
                      </a:r>
                    </a:p>
                  </a:txBody>
                  <a:tcPr marL="3175" marR="23495" marT="54610" marB="158750" anchor="ctr"/>
                </a:tc>
                <a:extLst>
                  <a:ext uri="{0D108BD9-81ED-4DB2-BD59-A6C34878D82A}">
                    <a16:rowId xmlns:a16="http://schemas.microsoft.com/office/drawing/2014/main" val="1676586261"/>
                  </a:ext>
                </a:extLst>
              </a:tr>
              <a:tr h="1521339">
                <a:tc>
                  <a:txBody>
                    <a:bodyPr/>
                    <a:lstStyle/>
                    <a:p>
                      <a:pPr marL="0" marR="0" indent="0" algn="ctr">
                        <a:lnSpc>
                          <a:spcPct val="107000"/>
                        </a:lnSpc>
                        <a:spcBef>
                          <a:spcPts val="0"/>
                        </a:spcBef>
                        <a:spcAft>
                          <a:spcPts val="615"/>
                        </a:spcAft>
                      </a:pPr>
                      <a:r>
                        <a:rPr lang="en-US" sz="2000" kern="100">
                          <a:effectLst/>
                          <a:latin typeface="Open Sans Bold Bold" panose="020B0604020202020204" charset="0"/>
                          <a:ea typeface="Open Sans Bold Bold" panose="020B0604020202020204" charset="0"/>
                          <a:cs typeface="Open Sans Bold Bold" panose="020B0604020202020204" charset="0"/>
                        </a:rPr>
                        <a:t>Bidirectional</a:t>
                      </a:r>
                    </a:p>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LSTM</a:t>
                      </a:r>
                    </a:p>
                  </a:txBody>
                  <a:tcPr marL="3175" marR="23495" marT="54610" marB="158750" anchor="ctr"/>
                </a:tc>
                <a:tc>
                  <a:txBody>
                    <a:bodyPr/>
                    <a:lstStyle/>
                    <a:p>
                      <a:pPr marL="317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1513.63</a:t>
                      </a:r>
                    </a:p>
                  </a:txBody>
                  <a:tcPr marL="3175" marR="23495" marT="54610" marB="158750" anchor="ctr"/>
                </a:tc>
                <a:tc>
                  <a:txBody>
                    <a:bodyPr/>
                    <a:lstStyle/>
                    <a:p>
                      <a:pPr marL="952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5.97</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38.91</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2.44</a:t>
                      </a:r>
                    </a:p>
                  </a:txBody>
                  <a:tcPr marL="3175" marR="23495" marT="54610" marB="158750" anchor="ctr"/>
                </a:tc>
                <a:tc>
                  <a:txBody>
                    <a:bodyPr/>
                    <a:lstStyle/>
                    <a:p>
                      <a:pPr marL="952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31.95</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2.15</a:t>
                      </a:r>
                    </a:p>
                  </a:txBody>
                  <a:tcPr marL="3175" marR="23495" marT="54610" marB="158750" anchor="ctr"/>
                </a:tc>
                <a:extLst>
                  <a:ext uri="{0D108BD9-81ED-4DB2-BD59-A6C34878D82A}">
                    <a16:rowId xmlns:a16="http://schemas.microsoft.com/office/drawing/2014/main" val="2623055962"/>
                  </a:ext>
                </a:extLst>
              </a:tr>
              <a:tr h="1521339">
                <a:tc>
                  <a:txBody>
                    <a:bodyPr/>
                    <a:lstStyle/>
                    <a:p>
                      <a:pPr marL="0" marR="0" indent="0" algn="ctr">
                        <a:lnSpc>
                          <a:spcPct val="107000"/>
                        </a:lnSpc>
                        <a:spcBef>
                          <a:spcPts val="0"/>
                        </a:spcBef>
                        <a:spcAft>
                          <a:spcPts val="615"/>
                        </a:spcAft>
                      </a:pPr>
                      <a:r>
                        <a:rPr lang="en-US" sz="2000" kern="100">
                          <a:effectLst/>
                          <a:latin typeface="Open Sans Bold Bold" panose="020B0604020202020204" charset="0"/>
                          <a:ea typeface="Open Sans Bold Bold" panose="020B0604020202020204" charset="0"/>
                          <a:cs typeface="Open Sans Bold Bold" panose="020B0604020202020204" charset="0"/>
                        </a:rPr>
                        <a:t>Bidirectional</a:t>
                      </a:r>
                    </a:p>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GRU</a:t>
                      </a:r>
                    </a:p>
                  </a:txBody>
                  <a:tcPr marL="3175" marR="23495" marT="54610" marB="158750" anchor="ctr"/>
                </a:tc>
                <a:tc>
                  <a:txBody>
                    <a:bodyPr/>
                    <a:lstStyle/>
                    <a:p>
                      <a:pPr marL="317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1585.82</a:t>
                      </a:r>
                    </a:p>
                  </a:txBody>
                  <a:tcPr marL="3175" marR="23495" marT="54610" marB="158750" anchor="ctr"/>
                </a:tc>
                <a:tc>
                  <a:txBody>
                    <a:bodyPr/>
                    <a:lstStyle/>
                    <a:p>
                      <a:pPr marL="952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4.13</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39.82</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2.03</a:t>
                      </a:r>
                    </a:p>
                  </a:txBody>
                  <a:tcPr marL="3175" marR="23495" marT="54610" marB="158750" anchor="ctr"/>
                </a:tc>
                <a:tc>
                  <a:txBody>
                    <a:bodyPr/>
                    <a:lstStyle/>
                    <a:p>
                      <a:pPr marL="9525"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31.42</a:t>
                      </a:r>
                    </a:p>
                  </a:txBody>
                  <a:tcPr marL="3175" marR="23495" marT="54610" marB="158750" anchor="ctr"/>
                </a:tc>
                <a:tc>
                  <a:txBody>
                    <a:bodyPr/>
                    <a:lstStyle/>
                    <a:p>
                      <a:pPr marL="0" marR="0" indent="0" algn="ctr">
                        <a:lnSpc>
                          <a:spcPct val="107000"/>
                        </a:lnSpc>
                        <a:spcBef>
                          <a:spcPts val="0"/>
                        </a:spcBef>
                        <a:spcAft>
                          <a:spcPts val="0"/>
                        </a:spcAft>
                      </a:pPr>
                      <a:r>
                        <a:rPr lang="en-US" sz="2000" kern="100">
                          <a:effectLst/>
                          <a:latin typeface="Open Sans Bold Bold" panose="020B0604020202020204" charset="0"/>
                          <a:ea typeface="Open Sans Bold Bold" panose="020B0604020202020204" charset="0"/>
                          <a:cs typeface="Open Sans Bold Bold" panose="020B0604020202020204" charset="0"/>
                        </a:rPr>
                        <a:t>1.73</a:t>
                      </a:r>
                    </a:p>
                  </a:txBody>
                  <a:tcPr marL="3175" marR="23495" marT="54610" marB="158750" anchor="ctr"/>
                </a:tc>
                <a:extLst>
                  <a:ext uri="{0D108BD9-81ED-4DB2-BD59-A6C34878D82A}">
                    <a16:rowId xmlns:a16="http://schemas.microsoft.com/office/drawing/2014/main" val="1360270871"/>
                  </a:ext>
                </a:extLst>
              </a:tr>
            </a:tbl>
          </a:graphicData>
        </a:graphic>
      </p:graphicFrame>
      <p:sp>
        <p:nvSpPr>
          <p:cNvPr id="9" name="Freeform 4">
            <a:extLst>
              <a:ext uri="{FF2B5EF4-FFF2-40B4-BE49-F238E27FC236}">
                <a16:creationId xmlns:a16="http://schemas.microsoft.com/office/drawing/2014/main" id="{314238A5-0346-5184-1320-3DAD270A924B}"/>
              </a:ext>
            </a:extLst>
          </p:cNvPr>
          <p:cNvSpPr/>
          <p:nvPr/>
        </p:nvSpPr>
        <p:spPr>
          <a:xfrm>
            <a:off x="1600200" y="3482116"/>
            <a:ext cx="15316200" cy="4944397"/>
          </a:xfrm>
          <a:custGeom>
            <a:avLst/>
            <a:gdLst/>
            <a:ahLst/>
            <a:cxnLst/>
            <a:rect l="l" t="t" r="r" b="b"/>
            <a:pathLst>
              <a:path w="18288000" h="6041389">
                <a:moveTo>
                  <a:pt x="0" y="0"/>
                </a:moveTo>
                <a:lnTo>
                  <a:pt x="18288000" y="0"/>
                </a:lnTo>
                <a:lnTo>
                  <a:pt x="18288000" y="6041389"/>
                </a:lnTo>
                <a:lnTo>
                  <a:pt x="0" y="6041389"/>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364534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7315200" y="1485900"/>
            <a:ext cx="2508265" cy="1689944"/>
          </a:xfrm>
          <a:custGeom>
            <a:avLst/>
            <a:gdLst/>
            <a:ahLst/>
            <a:cxnLst/>
            <a:rect l="l" t="t" r="r" b="b"/>
            <a:pathLst>
              <a:path w="2508265" h="1689944">
                <a:moveTo>
                  <a:pt x="0" y="0"/>
                </a:moveTo>
                <a:lnTo>
                  <a:pt x="2508265" y="0"/>
                </a:lnTo>
                <a:lnTo>
                  <a:pt x="2508265" y="1689944"/>
                </a:lnTo>
                <a:lnTo>
                  <a:pt x="0" y="1689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685800" y="4381500"/>
            <a:ext cx="19251393" cy="1315617"/>
          </a:xfrm>
          <a:prstGeom prst="rect">
            <a:avLst/>
          </a:prstGeom>
        </p:spPr>
        <p:txBody>
          <a:bodyPr wrap="square" lIns="0" tIns="0" rIns="0" bIns="0" rtlCol="0" anchor="t">
            <a:spAutoFit/>
          </a:bodyPr>
          <a:lstStyle/>
          <a:p>
            <a:pPr algn="ctr">
              <a:lnSpc>
                <a:spcPts val="11200"/>
              </a:lnSpc>
            </a:pPr>
            <a:r>
              <a:rPr lang="en-US" sz="7000" dirty="0">
                <a:solidFill>
                  <a:srgbClr val="0D0F68"/>
                </a:solidFill>
                <a:latin typeface="Open Sans Bold Bold"/>
              </a:rPr>
              <a:t>IV. </a:t>
            </a:r>
            <a:r>
              <a:rPr lang="en-US" sz="7000" spc="232" dirty="0">
                <a:solidFill>
                  <a:srgbClr val="004AAD"/>
                </a:solidFill>
                <a:latin typeface="Open Sans Bold Bold Italics"/>
              </a:rPr>
              <a:t>DEMO CHƯƠNG TRÌNH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txBody>
          <a:bodyPr/>
          <a:lstStyle/>
          <a:p>
            <a:endParaRPr lang="en-US"/>
          </a:p>
        </p:txBody>
      </p:sp>
      <p:sp>
        <p:nvSpPr>
          <p:cNvPr id="3" name="Freeform 3"/>
          <p:cNvSpPr/>
          <p:nvPr/>
        </p:nvSpPr>
        <p:spPr>
          <a:xfrm rot="2234620">
            <a:off x="-3188173" y="8011422"/>
            <a:ext cx="11322880" cy="3793165"/>
          </a:xfrm>
          <a:custGeom>
            <a:avLst/>
            <a:gdLst/>
            <a:ahLst/>
            <a:cxnLst/>
            <a:rect l="l" t="t" r="r" b="b"/>
            <a:pathLst>
              <a:path w="11322880" h="3793165">
                <a:moveTo>
                  <a:pt x="0" y="0"/>
                </a:moveTo>
                <a:lnTo>
                  <a:pt x="11322880" y="0"/>
                </a:lnTo>
                <a:lnTo>
                  <a:pt x="11322880" y="3793165"/>
                </a:lnTo>
                <a:lnTo>
                  <a:pt x="0" y="3793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213170" y="-1131672"/>
            <a:ext cx="18714340" cy="11418672"/>
            <a:chOff x="0" y="0"/>
            <a:chExt cx="4928880" cy="3007387"/>
          </a:xfrm>
        </p:grpSpPr>
        <p:sp>
          <p:nvSpPr>
            <p:cNvPr id="5" name="Freeform 5"/>
            <p:cNvSpPr/>
            <p:nvPr/>
          </p:nvSpPr>
          <p:spPr>
            <a:xfrm>
              <a:off x="0" y="0"/>
              <a:ext cx="4928880" cy="3007387"/>
            </a:xfrm>
            <a:custGeom>
              <a:avLst/>
              <a:gdLst/>
              <a:ahLst/>
              <a:cxnLst/>
              <a:rect l="l" t="t" r="r" b="b"/>
              <a:pathLst>
                <a:path w="4928880" h="3007387">
                  <a:moveTo>
                    <a:pt x="41369" y="0"/>
                  </a:moveTo>
                  <a:lnTo>
                    <a:pt x="4887511" y="0"/>
                  </a:lnTo>
                  <a:cubicBezTo>
                    <a:pt x="4910358" y="0"/>
                    <a:pt x="4928880" y="18521"/>
                    <a:pt x="4928880" y="41369"/>
                  </a:cubicBezTo>
                  <a:lnTo>
                    <a:pt x="4928880" y="2966018"/>
                  </a:lnTo>
                  <a:cubicBezTo>
                    <a:pt x="4928880" y="2976990"/>
                    <a:pt x="4924521" y="2987512"/>
                    <a:pt x="4916763" y="2995270"/>
                  </a:cubicBezTo>
                  <a:cubicBezTo>
                    <a:pt x="4909005" y="3003028"/>
                    <a:pt x="4898482" y="3007387"/>
                    <a:pt x="4887511" y="3007387"/>
                  </a:cubicBezTo>
                  <a:lnTo>
                    <a:pt x="41369" y="3007387"/>
                  </a:lnTo>
                  <a:cubicBezTo>
                    <a:pt x="30397" y="3007387"/>
                    <a:pt x="19875" y="3003028"/>
                    <a:pt x="12117" y="2995270"/>
                  </a:cubicBezTo>
                  <a:cubicBezTo>
                    <a:pt x="4358" y="2987512"/>
                    <a:pt x="0" y="2976990"/>
                    <a:pt x="0" y="2966018"/>
                  </a:cubicBezTo>
                  <a:lnTo>
                    <a:pt x="0" y="41369"/>
                  </a:lnTo>
                  <a:cubicBezTo>
                    <a:pt x="0" y="30397"/>
                    <a:pt x="4358" y="19875"/>
                    <a:pt x="12117" y="12117"/>
                  </a:cubicBezTo>
                  <a:cubicBezTo>
                    <a:pt x="19875" y="4358"/>
                    <a:pt x="30397" y="0"/>
                    <a:pt x="41369" y="0"/>
                  </a:cubicBezTo>
                  <a:close/>
                </a:path>
              </a:pathLst>
            </a:custGeom>
            <a:solidFill>
              <a:srgbClr val="00204B"/>
            </a:solidFill>
          </p:spPr>
          <p:txBody>
            <a:bodyPr/>
            <a:lstStyle/>
            <a:p>
              <a:endParaRPr lang="en-US"/>
            </a:p>
          </p:txBody>
        </p:sp>
        <p:sp>
          <p:nvSpPr>
            <p:cNvPr id="6" name="TextBox 6"/>
            <p:cNvSpPr txBox="1"/>
            <p:nvPr/>
          </p:nvSpPr>
          <p:spPr>
            <a:xfrm>
              <a:off x="0" y="-38100"/>
              <a:ext cx="4928880" cy="304548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2412879">
            <a:off x="9664426" y="-1768766"/>
            <a:ext cx="13063173" cy="5339572"/>
          </a:xfrm>
          <a:custGeom>
            <a:avLst/>
            <a:gdLst/>
            <a:ahLst/>
            <a:cxnLst/>
            <a:rect l="l" t="t" r="r" b="b"/>
            <a:pathLst>
              <a:path w="13063173" h="5339572">
                <a:moveTo>
                  <a:pt x="0" y="0"/>
                </a:moveTo>
                <a:lnTo>
                  <a:pt x="13063173" y="0"/>
                </a:lnTo>
                <a:lnTo>
                  <a:pt x="13063173" y="5339572"/>
                </a:lnTo>
                <a:lnTo>
                  <a:pt x="0" y="53395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7312288" y="1319737"/>
            <a:ext cx="2991077" cy="3067771"/>
          </a:xfrm>
          <a:custGeom>
            <a:avLst/>
            <a:gdLst/>
            <a:ahLst/>
            <a:cxnLst/>
            <a:rect l="l" t="t" r="r" b="b"/>
            <a:pathLst>
              <a:path w="2991077" h="3067771">
                <a:moveTo>
                  <a:pt x="0" y="0"/>
                </a:moveTo>
                <a:lnTo>
                  <a:pt x="2991077" y="0"/>
                </a:lnTo>
                <a:lnTo>
                  <a:pt x="2991077" y="3067772"/>
                </a:lnTo>
                <a:lnTo>
                  <a:pt x="0" y="30677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533400" y="4870208"/>
            <a:ext cx="17521823" cy="1197251"/>
          </a:xfrm>
          <a:prstGeom prst="rect">
            <a:avLst/>
          </a:prstGeom>
        </p:spPr>
        <p:txBody>
          <a:bodyPr wrap="square" lIns="0" tIns="0" rIns="0" bIns="0" rtlCol="0" anchor="t">
            <a:spAutoFit/>
          </a:bodyPr>
          <a:lstStyle/>
          <a:p>
            <a:pPr algn="ctr">
              <a:lnSpc>
                <a:spcPts val="9957"/>
              </a:lnSpc>
            </a:pPr>
            <a:r>
              <a:rPr lang="en-US" sz="7000" dirty="0">
                <a:solidFill>
                  <a:srgbClr val="FFFFFF"/>
                </a:solidFill>
                <a:latin typeface="Open Sans Bold Bold"/>
              </a:rPr>
              <a:t>V.KẾT LUẬN &amp; HƯỚNG PHÁT TRIỂN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3879"/>
        </a:solidFill>
        <a:effectLst/>
      </p:bgPr>
    </p:bg>
    <p:spTree>
      <p:nvGrpSpPr>
        <p:cNvPr id="1" name=""/>
        <p:cNvGrpSpPr/>
        <p:nvPr/>
      </p:nvGrpSpPr>
      <p:grpSpPr>
        <a:xfrm>
          <a:off x="0" y="0"/>
          <a:ext cx="0" cy="0"/>
          <a:chOff x="0" y="0"/>
          <a:chExt cx="0" cy="0"/>
        </a:xfrm>
      </p:grpSpPr>
      <p:grpSp>
        <p:nvGrpSpPr>
          <p:cNvPr id="2" name="Group 2"/>
          <p:cNvGrpSpPr/>
          <p:nvPr/>
        </p:nvGrpSpPr>
        <p:grpSpPr>
          <a:xfrm>
            <a:off x="-213170" y="-1131672"/>
            <a:ext cx="18714340" cy="9543292"/>
            <a:chOff x="0" y="0"/>
            <a:chExt cx="4928880" cy="2513460"/>
          </a:xfrm>
        </p:grpSpPr>
        <p:sp>
          <p:nvSpPr>
            <p:cNvPr id="3" name="Freeform 3"/>
            <p:cNvSpPr/>
            <p:nvPr/>
          </p:nvSpPr>
          <p:spPr>
            <a:xfrm>
              <a:off x="0" y="0"/>
              <a:ext cx="4928880" cy="2513460"/>
            </a:xfrm>
            <a:custGeom>
              <a:avLst/>
              <a:gdLst/>
              <a:ahLst/>
              <a:cxnLst/>
              <a:rect l="l" t="t" r="r" b="b"/>
              <a:pathLst>
                <a:path w="4928880" h="2513460">
                  <a:moveTo>
                    <a:pt x="41369" y="0"/>
                  </a:moveTo>
                  <a:lnTo>
                    <a:pt x="4887511" y="0"/>
                  </a:lnTo>
                  <a:cubicBezTo>
                    <a:pt x="4910358" y="0"/>
                    <a:pt x="4928880" y="18521"/>
                    <a:pt x="4928880" y="41369"/>
                  </a:cubicBezTo>
                  <a:lnTo>
                    <a:pt x="4928880" y="2472091"/>
                  </a:lnTo>
                  <a:cubicBezTo>
                    <a:pt x="4928880" y="2483063"/>
                    <a:pt x="4924521" y="2493585"/>
                    <a:pt x="4916763" y="2501343"/>
                  </a:cubicBezTo>
                  <a:cubicBezTo>
                    <a:pt x="4909005" y="2509101"/>
                    <a:pt x="4898482" y="2513460"/>
                    <a:pt x="4887511" y="2513460"/>
                  </a:cubicBezTo>
                  <a:lnTo>
                    <a:pt x="41369" y="2513460"/>
                  </a:lnTo>
                  <a:cubicBezTo>
                    <a:pt x="30397" y="2513460"/>
                    <a:pt x="19875" y="2509101"/>
                    <a:pt x="12117" y="2501343"/>
                  </a:cubicBezTo>
                  <a:cubicBezTo>
                    <a:pt x="4358" y="2493585"/>
                    <a:pt x="0" y="2483063"/>
                    <a:pt x="0" y="2472091"/>
                  </a:cubicBezTo>
                  <a:lnTo>
                    <a:pt x="0" y="41369"/>
                  </a:lnTo>
                  <a:cubicBezTo>
                    <a:pt x="0" y="30397"/>
                    <a:pt x="4358" y="19875"/>
                    <a:pt x="12117" y="12117"/>
                  </a:cubicBezTo>
                  <a:cubicBezTo>
                    <a:pt x="19875" y="4358"/>
                    <a:pt x="30397" y="0"/>
                    <a:pt x="41369" y="0"/>
                  </a:cubicBezTo>
                  <a:close/>
                </a:path>
              </a:pathLst>
            </a:custGeom>
            <a:solidFill>
              <a:srgbClr val="FFFFFF"/>
            </a:solidFill>
          </p:spPr>
          <p:txBody>
            <a:bodyPr/>
            <a:lstStyle/>
            <a:p>
              <a:endParaRPr lang="en-US"/>
            </a:p>
          </p:txBody>
        </p:sp>
        <p:sp>
          <p:nvSpPr>
            <p:cNvPr id="4" name="TextBox 4"/>
            <p:cNvSpPr txBox="1"/>
            <p:nvPr/>
          </p:nvSpPr>
          <p:spPr>
            <a:xfrm>
              <a:off x="0" y="-38100"/>
              <a:ext cx="4928880" cy="255156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08770" y="977265"/>
            <a:ext cx="3504683" cy="1543050"/>
            <a:chOff x="0" y="0"/>
            <a:chExt cx="923044" cy="406400"/>
          </a:xfrm>
        </p:grpSpPr>
        <p:sp>
          <p:nvSpPr>
            <p:cNvPr id="6" name="Freeform 6"/>
            <p:cNvSpPr/>
            <p:nvPr/>
          </p:nvSpPr>
          <p:spPr>
            <a:xfrm>
              <a:off x="0" y="0"/>
              <a:ext cx="923044" cy="406400"/>
            </a:xfrm>
            <a:custGeom>
              <a:avLst/>
              <a:gdLst/>
              <a:ahLst/>
              <a:cxnLst/>
              <a:rect l="l" t="t" r="r" b="b"/>
              <a:pathLst>
                <a:path w="923044" h="406400">
                  <a:moveTo>
                    <a:pt x="719844" y="0"/>
                  </a:moveTo>
                  <a:cubicBezTo>
                    <a:pt x="832068" y="0"/>
                    <a:pt x="923044" y="90976"/>
                    <a:pt x="923044" y="203200"/>
                  </a:cubicBezTo>
                  <a:cubicBezTo>
                    <a:pt x="923044" y="315424"/>
                    <a:pt x="832068" y="406400"/>
                    <a:pt x="719844" y="406400"/>
                  </a:cubicBezTo>
                  <a:lnTo>
                    <a:pt x="203200" y="406400"/>
                  </a:lnTo>
                  <a:cubicBezTo>
                    <a:pt x="90976" y="406400"/>
                    <a:pt x="0" y="315424"/>
                    <a:pt x="0" y="203200"/>
                  </a:cubicBezTo>
                  <a:cubicBezTo>
                    <a:pt x="0" y="90976"/>
                    <a:pt x="90976" y="0"/>
                    <a:pt x="203200" y="0"/>
                  </a:cubicBezTo>
                  <a:close/>
                </a:path>
              </a:pathLst>
            </a:custGeom>
            <a:solidFill>
              <a:srgbClr val="1C3879"/>
            </a:solidFill>
          </p:spPr>
          <p:txBody>
            <a:bodyPr/>
            <a:lstStyle/>
            <a:p>
              <a:endParaRPr lang="en-US"/>
            </a:p>
          </p:txBody>
        </p:sp>
        <p:sp>
          <p:nvSpPr>
            <p:cNvPr id="7" name="TextBox 7"/>
            <p:cNvSpPr txBox="1"/>
            <p:nvPr/>
          </p:nvSpPr>
          <p:spPr>
            <a:xfrm>
              <a:off x="0" y="-38100"/>
              <a:ext cx="923044" cy="444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95071" y="1273762"/>
            <a:ext cx="950056" cy="950056"/>
          </a:xfrm>
          <a:custGeom>
            <a:avLst/>
            <a:gdLst/>
            <a:ahLst/>
            <a:cxnLst/>
            <a:rect l="l" t="t" r="r" b="b"/>
            <a:pathLst>
              <a:path w="950056" h="950056">
                <a:moveTo>
                  <a:pt x="0" y="0"/>
                </a:moveTo>
                <a:lnTo>
                  <a:pt x="950056" y="0"/>
                </a:lnTo>
                <a:lnTo>
                  <a:pt x="950056" y="950056"/>
                </a:lnTo>
                <a:lnTo>
                  <a:pt x="0" y="950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999880">
            <a:off x="3806306" y="-2275657"/>
            <a:ext cx="14801958" cy="6050300"/>
          </a:xfrm>
          <a:custGeom>
            <a:avLst/>
            <a:gdLst/>
            <a:ahLst/>
            <a:cxnLst/>
            <a:rect l="l" t="t" r="r" b="b"/>
            <a:pathLst>
              <a:path w="14801958" h="6050300">
                <a:moveTo>
                  <a:pt x="0" y="0"/>
                </a:moveTo>
                <a:lnTo>
                  <a:pt x="14801958" y="0"/>
                </a:lnTo>
                <a:lnTo>
                  <a:pt x="14801958" y="6050301"/>
                </a:lnTo>
                <a:lnTo>
                  <a:pt x="0" y="6050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5225157" y="2799234"/>
            <a:ext cx="7837685" cy="1474314"/>
          </a:xfrm>
          <a:prstGeom prst="rect">
            <a:avLst/>
          </a:prstGeom>
        </p:spPr>
        <p:txBody>
          <a:bodyPr lIns="0" tIns="0" rIns="0" bIns="0" rtlCol="0" anchor="t">
            <a:spAutoFit/>
          </a:bodyPr>
          <a:lstStyle/>
          <a:p>
            <a:pPr algn="ctr">
              <a:lnSpc>
                <a:spcPts val="12319"/>
              </a:lnSpc>
            </a:pPr>
            <a:r>
              <a:rPr lang="en-US" sz="8799" dirty="0">
                <a:solidFill>
                  <a:srgbClr val="1C3879"/>
                </a:solidFill>
                <a:latin typeface="Open Sans Bold Bold"/>
              </a:rPr>
              <a:t>KẾT LUẬN</a:t>
            </a:r>
          </a:p>
        </p:txBody>
      </p:sp>
      <p:sp>
        <p:nvSpPr>
          <p:cNvPr id="11" name="TextBox 11"/>
          <p:cNvSpPr txBox="1"/>
          <p:nvPr/>
        </p:nvSpPr>
        <p:spPr>
          <a:xfrm>
            <a:off x="2033178" y="4680740"/>
            <a:ext cx="15382461" cy="3178627"/>
          </a:xfrm>
          <a:prstGeom prst="rect">
            <a:avLst/>
          </a:prstGeom>
        </p:spPr>
        <p:txBody>
          <a:bodyPr lIns="0" tIns="0" rIns="0" bIns="0" rtlCol="0" anchor="t">
            <a:spAutoFit/>
          </a:bodyPr>
          <a:lstStyle/>
          <a:p>
            <a:pPr algn="just">
              <a:lnSpc>
                <a:spcPts val="6299"/>
              </a:lnSpc>
            </a:pPr>
            <a:r>
              <a:rPr lang="en-US" sz="4499">
                <a:solidFill>
                  <a:srgbClr val="1C3879"/>
                </a:solidFill>
                <a:latin typeface="Open Sans Bold Bold Italics"/>
              </a:rPr>
              <a:t>Nghiên cứu này đã tiến hành phân tích toàn diện về các chỉ số tài chính của Sabeco và áp dụng nhiều mô hình máy học khác nhau để dự đoán giá cổ phiếu của công ty.</a:t>
            </a:r>
            <a:endParaRPr lang="en-US" sz="4499" dirty="0">
              <a:solidFill>
                <a:srgbClr val="1C3879"/>
              </a:solidFill>
              <a:latin typeface="Open Sans Bold Bold Italics"/>
            </a:endParaRPr>
          </a:p>
        </p:txBody>
      </p:sp>
      <p:sp>
        <p:nvSpPr>
          <p:cNvPr id="12" name="TextBox 12"/>
          <p:cNvSpPr txBox="1"/>
          <p:nvPr/>
        </p:nvSpPr>
        <p:spPr>
          <a:xfrm>
            <a:off x="6479069" y="8906263"/>
            <a:ext cx="5329863" cy="306593"/>
          </a:xfrm>
          <a:prstGeom prst="rect">
            <a:avLst/>
          </a:prstGeom>
        </p:spPr>
        <p:txBody>
          <a:bodyPr lIns="0" tIns="0" rIns="0" bIns="0" rtlCol="0" anchor="t">
            <a:spAutoFit/>
          </a:bodyPr>
          <a:lstStyle/>
          <a:p>
            <a:pPr algn="ctr">
              <a:lnSpc>
                <a:spcPts val="2520"/>
              </a:lnSpc>
            </a:pPr>
            <a:r>
              <a:rPr lang="en-US" sz="1800" spc="89">
                <a:solidFill>
                  <a:srgbClr val="1C3879"/>
                </a:solidFill>
                <a:latin typeface="Aileron"/>
              </a:rPr>
              <a:t>www.reallygreatsite.com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53" t="-3076" r="-3076" b="-3053"/>
            </a:stretch>
          </a:blipFill>
        </p:spPr>
        <p:txBody>
          <a:bodyPr/>
          <a:lstStyle/>
          <a:p>
            <a:endParaRPr lang="en-US"/>
          </a:p>
        </p:txBody>
      </p:sp>
      <p:sp>
        <p:nvSpPr>
          <p:cNvPr id="3" name="Freeform 3"/>
          <p:cNvSpPr/>
          <p:nvPr/>
        </p:nvSpPr>
        <p:spPr>
          <a:xfrm rot="2234620">
            <a:off x="-3188173" y="8011422"/>
            <a:ext cx="11322880" cy="3793165"/>
          </a:xfrm>
          <a:custGeom>
            <a:avLst/>
            <a:gdLst/>
            <a:ahLst/>
            <a:cxnLst/>
            <a:rect l="l" t="t" r="r" b="b"/>
            <a:pathLst>
              <a:path w="11322880" h="3793165">
                <a:moveTo>
                  <a:pt x="0" y="0"/>
                </a:moveTo>
                <a:lnTo>
                  <a:pt x="11322880" y="0"/>
                </a:lnTo>
                <a:lnTo>
                  <a:pt x="11322880" y="3793165"/>
                </a:lnTo>
                <a:lnTo>
                  <a:pt x="0" y="37931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213170" y="-1131672"/>
            <a:ext cx="18714340" cy="11418672"/>
            <a:chOff x="0" y="0"/>
            <a:chExt cx="4928880" cy="3007387"/>
          </a:xfrm>
        </p:grpSpPr>
        <p:sp>
          <p:nvSpPr>
            <p:cNvPr id="5" name="Freeform 5"/>
            <p:cNvSpPr/>
            <p:nvPr/>
          </p:nvSpPr>
          <p:spPr>
            <a:xfrm>
              <a:off x="0" y="0"/>
              <a:ext cx="4928880" cy="3007387"/>
            </a:xfrm>
            <a:custGeom>
              <a:avLst/>
              <a:gdLst/>
              <a:ahLst/>
              <a:cxnLst/>
              <a:rect l="l" t="t" r="r" b="b"/>
              <a:pathLst>
                <a:path w="4928880" h="3007387">
                  <a:moveTo>
                    <a:pt x="41369" y="0"/>
                  </a:moveTo>
                  <a:lnTo>
                    <a:pt x="4887511" y="0"/>
                  </a:lnTo>
                  <a:cubicBezTo>
                    <a:pt x="4910358" y="0"/>
                    <a:pt x="4928880" y="18521"/>
                    <a:pt x="4928880" y="41369"/>
                  </a:cubicBezTo>
                  <a:lnTo>
                    <a:pt x="4928880" y="2966018"/>
                  </a:lnTo>
                  <a:cubicBezTo>
                    <a:pt x="4928880" y="2976990"/>
                    <a:pt x="4924521" y="2987512"/>
                    <a:pt x="4916763" y="2995270"/>
                  </a:cubicBezTo>
                  <a:cubicBezTo>
                    <a:pt x="4909005" y="3003028"/>
                    <a:pt x="4898482" y="3007387"/>
                    <a:pt x="4887511" y="3007387"/>
                  </a:cubicBezTo>
                  <a:lnTo>
                    <a:pt x="41369" y="3007387"/>
                  </a:lnTo>
                  <a:cubicBezTo>
                    <a:pt x="30397" y="3007387"/>
                    <a:pt x="19875" y="3003028"/>
                    <a:pt x="12117" y="2995270"/>
                  </a:cubicBezTo>
                  <a:cubicBezTo>
                    <a:pt x="4358" y="2987512"/>
                    <a:pt x="0" y="2976990"/>
                    <a:pt x="0" y="2966018"/>
                  </a:cubicBezTo>
                  <a:lnTo>
                    <a:pt x="0" y="41369"/>
                  </a:lnTo>
                  <a:cubicBezTo>
                    <a:pt x="0" y="30397"/>
                    <a:pt x="4358" y="19875"/>
                    <a:pt x="12117" y="12117"/>
                  </a:cubicBezTo>
                  <a:cubicBezTo>
                    <a:pt x="19875" y="4358"/>
                    <a:pt x="30397" y="0"/>
                    <a:pt x="41369" y="0"/>
                  </a:cubicBezTo>
                  <a:close/>
                </a:path>
              </a:pathLst>
            </a:custGeom>
            <a:solidFill>
              <a:srgbClr val="238EEC"/>
            </a:solidFill>
          </p:spPr>
          <p:txBody>
            <a:bodyPr/>
            <a:lstStyle/>
            <a:p>
              <a:endParaRPr lang="en-US"/>
            </a:p>
          </p:txBody>
        </p:sp>
        <p:sp>
          <p:nvSpPr>
            <p:cNvPr id="6" name="TextBox 6"/>
            <p:cNvSpPr txBox="1"/>
            <p:nvPr/>
          </p:nvSpPr>
          <p:spPr>
            <a:xfrm>
              <a:off x="0" y="-38100"/>
              <a:ext cx="4928880" cy="304548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588266" y="3639975"/>
            <a:ext cx="3111469" cy="2401145"/>
            <a:chOff x="0" y="0"/>
            <a:chExt cx="819481" cy="632400"/>
          </a:xfrm>
        </p:grpSpPr>
        <p:sp>
          <p:nvSpPr>
            <p:cNvPr id="8" name="Freeform 8"/>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txBody>
            <a:bodyPr/>
            <a:lstStyle/>
            <a:p>
              <a:endParaRPr lang="en-US"/>
            </a:p>
          </p:txBody>
        </p:sp>
        <p:sp>
          <p:nvSpPr>
            <p:cNvPr id="9" name="TextBox 9"/>
            <p:cNvSpPr txBox="1"/>
            <p:nvPr/>
          </p:nvSpPr>
          <p:spPr>
            <a:xfrm>
              <a:off x="0" y="-38100"/>
              <a:ext cx="819481" cy="670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482613" y="3883737"/>
            <a:ext cx="3111469" cy="2401145"/>
            <a:chOff x="0" y="0"/>
            <a:chExt cx="819481" cy="632400"/>
          </a:xfrm>
        </p:grpSpPr>
        <p:sp>
          <p:nvSpPr>
            <p:cNvPr id="11" name="Freeform 11"/>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txBody>
            <a:bodyPr/>
            <a:lstStyle/>
            <a:p>
              <a:endParaRPr lang="en-US"/>
            </a:p>
          </p:txBody>
        </p:sp>
        <p:sp>
          <p:nvSpPr>
            <p:cNvPr id="12" name="TextBox 12"/>
            <p:cNvSpPr txBox="1"/>
            <p:nvPr/>
          </p:nvSpPr>
          <p:spPr>
            <a:xfrm>
              <a:off x="0" y="-38100"/>
              <a:ext cx="819481" cy="670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4076747" y="5602663"/>
            <a:ext cx="3111469" cy="2401145"/>
            <a:chOff x="0" y="0"/>
            <a:chExt cx="819481" cy="632400"/>
          </a:xfrm>
        </p:grpSpPr>
        <p:sp>
          <p:nvSpPr>
            <p:cNvPr id="14" name="Freeform 14"/>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txBody>
            <a:bodyPr/>
            <a:lstStyle/>
            <a:p>
              <a:endParaRPr lang="en-US"/>
            </a:p>
          </p:txBody>
        </p:sp>
        <p:sp>
          <p:nvSpPr>
            <p:cNvPr id="15" name="TextBox 15"/>
            <p:cNvSpPr txBox="1"/>
            <p:nvPr/>
          </p:nvSpPr>
          <p:spPr>
            <a:xfrm>
              <a:off x="0" y="-38100"/>
              <a:ext cx="819481" cy="670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987977" y="5741670"/>
            <a:ext cx="3111469" cy="2401145"/>
            <a:chOff x="0" y="0"/>
            <a:chExt cx="819481" cy="632400"/>
          </a:xfrm>
        </p:grpSpPr>
        <p:sp>
          <p:nvSpPr>
            <p:cNvPr id="17" name="Freeform 17"/>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txBody>
            <a:bodyPr/>
            <a:lstStyle/>
            <a:p>
              <a:endParaRPr lang="en-US"/>
            </a:p>
          </p:txBody>
        </p:sp>
        <p:sp>
          <p:nvSpPr>
            <p:cNvPr id="18" name="TextBox 18"/>
            <p:cNvSpPr txBox="1"/>
            <p:nvPr/>
          </p:nvSpPr>
          <p:spPr>
            <a:xfrm>
              <a:off x="0" y="-38100"/>
              <a:ext cx="819481" cy="670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4499495" y="3580784"/>
            <a:ext cx="3111469" cy="2401145"/>
            <a:chOff x="0" y="0"/>
            <a:chExt cx="819481" cy="632400"/>
          </a:xfrm>
        </p:grpSpPr>
        <p:sp>
          <p:nvSpPr>
            <p:cNvPr id="20" name="Freeform 20"/>
            <p:cNvSpPr/>
            <p:nvPr/>
          </p:nvSpPr>
          <p:spPr>
            <a:xfrm>
              <a:off x="0" y="0"/>
              <a:ext cx="819481" cy="632400"/>
            </a:xfrm>
            <a:custGeom>
              <a:avLst/>
              <a:gdLst/>
              <a:ahLst/>
              <a:cxnLst/>
              <a:rect l="l" t="t" r="r" b="b"/>
              <a:pathLst>
                <a:path w="819481" h="632400">
                  <a:moveTo>
                    <a:pt x="248819" y="0"/>
                  </a:moveTo>
                  <a:lnTo>
                    <a:pt x="570663" y="0"/>
                  </a:lnTo>
                  <a:cubicBezTo>
                    <a:pt x="636653" y="0"/>
                    <a:pt x="699942" y="26215"/>
                    <a:pt x="746604" y="72877"/>
                  </a:cubicBezTo>
                  <a:cubicBezTo>
                    <a:pt x="793267" y="119540"/>
                    <a:pt x="819481" y="182828"/>
                    <a:pt x="819481" y="248819"/>
                  </a:cubicBezTo>
                  <a:lnTo>
                    <a:pt x="819481" y="383582"/>
                  </a:lnTo>
                  <a:cubicBezTo>
                    <a:pt x="819481" y="449572"/>
                    <a:pt x="793267" y="512861"/>
                    <a:pt x="746604" y="559523"/>
                  </a:cubicBezTo>
                  <a:cubicBezTo>
                    <a:pt x="699942" y="606186"/>
                    <a:pt x="636653" y="632400"/>
                    <a:pt x="570663" y="632400"/>
                  </a:cubicBezTo>
                  <a:lnTo>
                    <a:pt x="248819" y="632400"/>
                  </a:lnTo>
                  <a:cubicBezTo>
                    <a:pt x="182828" y="632400"/>
                    <a:pt x="119540" y="606186"/>
                    <a:pt x="72877" y="559523"/>
                  </a:cubicBezTo>
                  <a:cubicBezTo>
                    <a:pt x="26215" y="512861"/>
                    <a:pt x="0" y="449572"/>
                    <a:pt x="0" y="383582"/>
                  </a:cubicBezTo>
                  <a:lnTo>
                    <a:pt x="0" y="248819"/>
                  </a:lnTo>
                  <a:cubicBezTo>
                    <a:pt x="0" y="182828"/>
                    <a:pt x="26215" y="119540"/>
                    <a:pt x="72877" y="72877"/>
                  </a:cubicBezTo>
                  <a:cubicBezTo>
                    <a:pt x="119540" y="26215"/>
                    <a:pt x="182828" y="0"/>
                    <a:pt x="248819" y="0"/>
                  </a:cubicBezTo>
                  <a:close/>
                </a:path>
              </a:pathLst>
            </a:custGeom>
            <a:solidFill>
              <a:srgbClr val="FFFFFF"/>
            </a:solidFill>
          </p:spPr>
          <p:txBody>
            <a:bodyPr/>
            <a:lstStyle/>
            <a:p>
              <a:endParaRPr lang="en-US"/>
            </a:p>
          </p:txBody>
        </p:sp>
        <p:sp>
          <p:nvSpPr>
            <p:cNvPr id="21" name="TextBox 21"/>
            <p:cNvSpPr txBox="1"/>
            <p:nvPr/>
          </p:nvSpPr>
          <p:spPr>
            <a:xfrm>
              <a:off x="0" y="-38100"/>
              <a:ext cx="819481" cy="670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rot="2412879">
            <a:off x="9664426" y="-1768766"/>
            <a:ext cx="13063173" cy="5339572"/>
          </a:xfrm>
          <a:custGeom>
            <a:avLst/>
            <a:gdLst/>
            <a:ahLst/>
            <a:cxnLst/>
            <a:rect l="l" t="t" r="r" b="b"/>
            <a:pathLst>
              <a:path w="13063173" h="5339572">
                <a:moveTo>
                  <a:pt x="0" y="0"/>
                </a:moveTo>
                <a:lnTo>
                  <a:pt x="13063173" y="0"/>
                </a:lnTo>
                <a:lnTo>
                  <a:pt x="13063173" y="5339572"/>
                </a:lnTo>
                <a:lnTo>
                  <a:pt x="0" y="53395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Freeform 23"/>
          <p:cNvSpPr/>
          <p:nvPr/>
        </p:nvSpPr>
        <p:spPr>
          <a:xfrm>
            <a:off x="542809" y="381703"/>
            <a:ext cx="2991077" cy="3067771"/>
          </a:xfrm>
          <a:custGeom>
            <a:avLst/>
            <a:gdLst/>
            <a:ahLst/>
            <a:cxnLst/>
            <a:rect l="l" t="t" r="r" b="b"/>
            <a:pathLst>
              <a:path w="2991077" h="3067771">
                <a:moveTo>
                  <a:pt x="0" y="0"/>
                </a:moveTo>
                <a:lnTo>
                  <a:pt x="2991077" y="0"/>
                </a:lnTo>
                <a:lnTo>
                  <a:pt x="2991077" y="3067772"/>
                </a:lnTo>
                <a:lnTo>
                  <a:pt x="0" y="30677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rot="1440676">
            <a:off x="2673770" y="6630202"/>
            <a:ext cx="1218094" cy="346067"/>
          </a:xfrm>
          <a:custGeom>
            <a:avLst/>
            <a:gdLst/>
            <a:ahLst/>
            <a:cxnLst/>
            <a:rect l="l" t="t" r="r" b="b"/>
            <a:pathLst>
              <a:path w="1218094" h="346067">
                <a:moveTo>
                  <a:pt x="0" y="0"/>
                </a:moveTo>
                <a:lnTo>
                  <a:pt x="1218094" y="0"/>
                </a:lnTo>
                <a:lnTo>
                  <a:pt x="1218094" y="346067"/>
                </a:lnTo>
                <a:lnTo>
                  <a:pt x="0" y="3460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TextBox 25"/>
          <p:cNvSpPr txBox="1"/>
          <p:nvPr/>
        </p:nvSpPr>
        <p:spPr>
          <a:xfrm>
            <a:off x="2779509" y="1596414"/>
            <a:ext cx="12541140" cy="1111246"/>
          </a:xfrm>
          <a:prstGeom prst="rect">
            <a:avLst/>
          </a:prstGeom>
        </p:spPr>
        <p:txBody>
          <a:bodyPr lIns="0" tIns="0" rIns="0" bIns="0" rtlCol="0" anchor="t">
            <a:spAutoFit/>
          </a:bodyPr>
          <a:lstStyle/>
          <a:p>
            <a:pPr algn="ctr">
              <a:lnSpc>
                <a:spcPts val="9100"/>
              </a:lnSpc>
            </a:pPr>
            <a:r>
              <a:rPr lang="en-US" sz="6500">
                <a:solidFill>
                  <a:srgbClr val="FFFFFF"/>
                </a:solidFill>
                <a:latin typeface="Open Sans Bold Bold"/>
              </a:rPr>
              <a:t> HƯỚNG PHÁT TRIỂN</a:t>
            </a:r>
          </a:p>
        </p:txBody>
      </p:sp>
      <p:sp>
        <p:nvSpPr>
          <p:cNvPr id="26" name="TextBox 26"/>
          <p:cNvSpPr txBox="1"/>
          <p:nvPr/>
        </p:nvSpPr>
        <p:spPr>
          <a:xfrm>
            <a:off x="793878" y="4311650"/>
            <a:ext cx="2488939" cy="1477328"/>
          </a:xfrm>
          <a:prstGeom prst="rect">
            <a:avLst/>
          </a:prstGeom>
        </p:spPr>
        <p:txBody>
          <a:bodyPr lIns="0" tIns="0" rIns="0" bIns="0" rtlCol="0" anchor="t">
            <a:spAutoFit/>
          </a:bodyPr>
          <a:lstStyle/>
          <a:p>
            <a:pPr algn="ctr"/>
            <a:r>
              <a:rPr lang="en-US" sz="3200">
                <a:solidFill>
                  <a:srgbClr val="000000"/>
                </a:solidFill>
                <a:latin typeface="Open Sans Bold Bold Italics"/>
              </a:rPr>
              <a:t>Mở rộng nguồn dữ liệu</a:t>
            </a:r>
            <a:endParaRPr lang="en-US" sz="3200" dirty="0">
              <a:solidFill>
                <a:srgbClr val="000000"/>
              </a:solidFill>
              <a:latin typeface="Open Sans Bold Bold Italics"/>
            </a:endParaRPr>
          </a:p>
        </p:txBody>
      </p:sp>
      <p:sp>
        <p:nvSpPr>
          <p:cNvPr id="27" name="TextBox 27"/>
          <p:cNvSpPr txBox="1"/>
          <p:nvPr/>
        </p:nvSpPr>
        <p:spPr>
          <a:xfrm>
            <a:off x="4424028" y="6271347"/>
            <a:ext cx="2439211" cy="984885"/>
          </a:xfrm>
          <a:prstGeom prst="rect">
            <a:avLst/>
          </a:prstGeom>
        </p:spPr>
        <p:txBody>
          <a:bodyPr lIns="0" tIns="0" rIns="0" bIns="0" rtlCol="0" anchor="t">
            <a:spAutoFit/>
          </a:bodyPr>
          <a:lstStyle/>
          <a:p>
            <a:pPr algn="ctr">
              <a:spcBef>
                <a:spcPct val="0"/>
              </a:spcBef>
            </a:pPr>
            <a:r>
              <a:rPr lang="en-US" sz="3200">
                <a:solidFill>
                  <a:srgbClr val="000000"/>
                </a:solidFill>
                <a:latin typeface="Open Sans Bold Bold Italics"/>
              </a:rPr>
              <a:t>Phát triển mô hình lai</a:t>
            </a:r>
            <a:endParaRPr lang="en-US" sz="3200" dirty="0">
              <a:solidFill>
                <a:srgbClr val="000000"/>
              </a:solidFill>
              <a:latin typeface="Open Sans Bold Bold Italics"/>
            </a:endParaRPr>
          </a:p>
        </p:txBody>
      </p:sp>
      <p:sp>
        <p:nvSpPr>
          <p:cNvPr id="28" name="TextBox 28"/>
          <p:cNvSpPr txBox="1"/>
          <p:nvPr/>
        </p:nvSpPr>
        <p:spPr>
          <a:xfrm>
            <a:off x="7886700" y="4029553"/>
            <a:ext cx="2514600" cy="1477328"/>
          </a:xfrm>
          <a:prstGeom prst="rect">
            <a:avLst/>
          </a:prstGeom>
        </p:spPr>
        <p:txBody>
          <a:bodyPr wrap="square" lIns="0" tIns="0" rIns="0" bIns="0" rtlCol="0" anchor="t">
            <a:spAutoFit/>
          </a:bodyPr>
          <a:lstStyle/>
          <a:p>
            <a:pPr algn="ctr">
              <a:spcBef>
                <a:spcPct val="0"/>
              </a:spcBef>
            </a:pPr>
            <a:r>
              <a:rPr lang="en-US" sz="3200">
                <a:solidFill>
                  <a:srgbClr val="000000"/>
                </a:solidFill>
                <a:latin typeface="Open Sans Bold Bold Italics"/>
              </a:rPr>
              <a:t>Phân tích theo thời gian thực</a:t>
            </a:r>
          </a:p>
        </p:txBody>
      </p:sp>
      <p:sp>
        <p:nvSpPr>
          <p:cNvPr id="29" name="TextBox 29"/>
          <p:cNvSpPr txBox="1"/>
          <p:nvPr/>
        </p:nvSpPr>
        <p:spPr>
          <a:xfrm>
            <a:off x="11201148" y="6400905"/>
            <a:ext cx="2755114" cy="984885"/>
          </a:xfrm>
          <a:prstGeom prst="rect">
            <a:avLst/>
          </a:prstGeom>
        </p:spPr>
        <p:txBody>
          <a:bodyPr wrap="square" lIns="0" tIns="0" rIns="0" bIns="0" rtlCol="0" anchor="t">
            <a:spAutoFit/>
          </a:bodyPr>
          <a:lstStyle/>
          <a:p>
            <a:pPr algn="ctr">
              <a:spcBef>
                <a:spcPct val="0"/>
              </a:spcBef>
            </a:pPr>
            <a:r>
              <a:rPr lang="en-US" sz="3200">
                <a:solidFill>
                  <a:srgbClr val="000000"/>
                </a:solidFill>
                <a:latin typeface="Open Sans Bold Bold Italics"/>
              </a:rPr>
              <a:t>Thay đổi quy định</a:t>
            </a:r>
            <a:endParaRPr lang="en-US" sz="3200" dirty="0">
              <a:solidFill>
                <a:srgbClr val="000000"/>
              </a:solidFill>
              <a:latin typeface="Open Sans Bold Bold Italics"/>
            </a:endParaRPr>
          </a:p>
        </p:txBody>
      </p:sp>
      <p:sp>
        <p:nvSpPr>
          <p:cNvPr id="30" name="TextBox 30"/>
          <p:cNvSpPr txBox="1"/>
          <p:nvPr/>
        </p:nvSpPr>
        <p:spPr>
          <a:xfrm>
            <a:off x="14872067" y="4242478"/>
            <a:ext cx="2362200" cy="984885"/>
          </a:xfrm>
          <a:prstGeom prst="rect">
            <a:avLst/>
          </a:prstGeom>
        </p:spPr>
        <p:txBody>
          <a:bodyPr wrap="square" lIns="0" tIns="0" rIns="0" bIns="0" rtlCol="0" anchor="t">
            <a:spAutoFit/>
          </a:bodyPr>
          <a:lstStyle/>
          <a:p>
            <a:pPr algn="ctr">
              <a:spcBef>
                <a:spcPct val="0"/>
              </a:spcBef>
            </a:pPr>
            <a:r>
              <a:rPr lang="en-US" sz="3200">
                <a:solidFill>
                  <a:srgbClr val="000000"/>
                </a:solidFill>
                <a:latin typeface="Open Sans Bold Bold Italics"/>
              </a:rPr>
              <a:t>Tích hợp thành tool</a:t>
            </a:r>
          </a:p>
        </p:txBody>
      </p:sp>
      <p:sp>
        <p:nvSpPr>
          <p:cNvPr id="31" name="Freeform 31"/>
          <p:cNvSpPr/>
          <p:nvPr/>
        </p:nvSpPr>
        <p:spPr>
          <a:xfrm rot="-2700000">
            <a:off x="7132183" y="6364856"/>
            <a:ext cx="1218094" cy="346067"/>
          </a:xfrm>
          <a:custGeom>
            <a:avLst/>
            <a:gdLst/>
            <a:ahLst/>
            <a:cxnLst/>
            <a:rect l="l" t="t" r="r" b="b"/>
            <a:pathLst>
              <a:path w="1218094" h="346067">
                <a:moveTo>
                  <a:pt x="0" y="0"/>
                </a:moveTo>
                <a:lnTo>
                  <a:pt x="1218094" y="0"/>
                </a:lnTo>
                <a:lnTo>
                  <a:pt x="1218094" y="346067"/>
                </a:lnTo>
                <a:lnTo>
                  <a:pt x="0" y="3460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2" name="Freeform 32"/>
          <p:cNvSpPr/>
          <p:nvPr/>
        </p:nvSpPr>
        <p:spPr>
          <a:xfrm rot="1528021">
            <a:off x="9754660" y="6402032"/>
            <a:ext cx="1218094" cy="346067"/>
          </a:xfrm>
          <a:custGeom>
            <a:avLst/>
            <a:gdLst/>
            <a:ahLst/>
            <a:cxnLst/>
            <a:rect l="l" t="t" r="r" b="b"/>
            <a:pathLst>
              <a:path w="1218094" h="346067">
                <a:moveTo>
                  <a:pt x="0" y="0"/>
                </a:moveTo>
                <a:lnTo>
                  <a:pt x="1218093" y="0"/>
                </a:lnTo>
                <a:lnTo>
                  <a:pt x="1218093" y="346066"/>
                </a:lnTo>
                <a:lnTo>
                  <a:pt x="0" y="3460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3" name="Freeform 33"/>
          <p:cNvSpPr/>
          <p:nvPr/>
        </p:nvSpPr>
        <p:spPr>
          <a:xfrm rot="-2119985">
            <a:off x="14114669" y="6212097"/>
            <a:ext cx="1218094" cy="346067"/>
          </a:xfrm>
          <a:custGeom>
            <a:avLst/>
            <a:gdLst/>
            <a:ahLst/>
            <a:cxnLst/>
            <a:rect l="l" t="t" r="r" b="b"/>
            <a:pathLst>
              <a:path w="1218094" h="346067">
                <a:moveTo>
                  <a:pt x="0" y="0"/>
                </a:moveTo>
                <a:lnTo>
                  <a:pt x="1218094" y="0"/>
                </a:lnTo>
                <a:lnTo>
                  <a:pt x="1218094" y="346067"/>
                </a:lnTo>
                <a:lnTo>
                  <a:pt x="0" y="3460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3813214" y="7603451"/>
            <a:ext cx="7626427" cy="5367098"/>
          </a:xfrm>
          <a:custGeom>
            <a:avLst/>
            <a:gdLst/>
            <a:ahLst/>
            <a:cxnLst/>
            <a:rect l="l" t="t" r="r" b="b"/>
            <a:pathLst>
              <a:path w="7626427" h="5367098">
                <a:moveTo>
                  <a:pt x="0" y="0"/>
                </a:moveTo>
                <a:lnTo>
                  <a:pt x="7626428" y="0"/>
                </a:lnTo>
                <a:lnTo>
                  <a:pt x="7626428" y="5367098"/>
                </a:lnTo>
                <a:lnTo>
                  <a:pt x="0" y="5367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5441470" y="-511651"/>
            <a:ext cx="4417843" cy="2556827"/>
          </a:xfrm>
          <a:custGeom>
            <a:avLst/>
            <a:gdLst/>
            <a:ahLst/>
            <a:cxnLst/>
            <a:rect l="l" t="t" r="r" b="b"/>
            <a:pathLst>
              <a:path w="4417843" h="2556827">
                <a:moveTo>
                  <a:pt x="0" y="0"/>
                </a:moveTo>
                <a:lnTo>
                  <a:pt x="4417843" y="0"/>
                </a:lnTo>
                <a:lnTo>
                  <a:pt x="4417843" y="2556827"/>
                </a:lnTo>
                <a:lnTo>
                  <a:pt x="0" y="2556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1028700"/>
            <a:ext cx="6577107" cy="8229600"/>
            <a:chOff x="0" y="0"/>
            <a:chExt cx="8769475" cy="10972800"/>
          </a:xfrm>
        </p:grpSpPr>
        <p:pic>
          <p:nvPicPr>
            <p:cNvPr id="5" name="Picture 5"/>
            <p:cNvPicPr>
              <a:picLocks noChangeAspect="1"/>
            </p:cNvPicPr>
            <p:nvPr/>
          </p:nvPicPr>
          <p:blipFill>
            <a:blip r:embed="rId6"/>
            <a:srcRect l="25524" r="25524"/>
            <a:stretch>
              <a:fillRect/>
            </a:stretch>
          </p:blipFill>
          <p:spPr>
            <a:xfrm>
              <a:off x="0" y="0"/>
              <a:ext cx="8769475" cy="10972800"/>
            </a:xfrm>
            <a:prstGeom prst="rect">
              <a:avLst/>
            </a:prstGeom>
          </p:spPr>
        </p:pic>
      </p:grpSp>
      <p:sp>
        <p:nvSpPr>
          <p:cNvPr id="6" name="Freeform 6"/>
          <p:cNvSpPr/>
          <p:nvPr/>
        </p:nvSpPr>
        <p:spPr>
          <a:xfrm>
            <a:off x="17259300" y="314325"/>
            <a:ext cx="714375" cy="714375"/>
          </a:xfrm>
          <a:custGeom>
            <a:avLst/>
            <a:gdLst/>
            <a:ahLst/>
            <a:cxnLst/>
            <a:rect l="l" t="t" r="r" b="b"/>
            <a:pathLst>
              <a:path w="714375" h="714375">
                <a:moveTo>
                  <a:pt x="0" y="0"/>
                </a:moveTo>
                <a:lnTo>
                  <a:pt x="714375" y="0"/>
                </a:lnTo>
                <a:lnTo>
                  <a:pt x="714375" y="714375"/>
                </a:lnTo>
                <a:lnTo>
                  <a:pt x="0" y="7143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10800000">
            <a:off x="17407575" y="497593"/>
            <a:ext cx="417825" cy="347839"/>
          </a:xfrm>
          <a:custGeom>
            <a:avLst/>
            <a:gdLst/>
            <a:ahLst/>
            <a:cxnLst/>
            <a:rect l="l" t="t" r="r" b="b"/>
            <a:pathLst>
              <a:path w="417825" h="347839">
                <a:moveTo>
                  <a:pt x="0" y="0"/>
                </a:moveTo>
                <a:lnTo>
                  <a:pt x="417825" y="0"/>
                </a:lnTo>
                <a:lnTo>
                  <a:pt x="417825" y="347839"/>
                </a:lnTo>
                <a:lnTo>
                  <a:pt x="0" y="3478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6011260" y="9669085"/>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17062696" y="9669085"/>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17564756" y="9669085"/>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16540414" y="9669085"/>
            <a:ext cx="265625" cy="260644"/>
          </a:xfrm>
          <a:custGeom>
            <a:avLst/>
            <a:gdLst/>
            <a:ahLst/>
            <a:cxnLst/>
            <a:rect l="l" t="t" r="r" b="b"/>
            <a:pathLst>
              <a:path w="265625" h="260644">
                <a:moveTo>
                  <a:pt x="0" y="0"/>
                </a:moveTo>
                <a:lnTo>
                  <a:pt x="265625" y="0"/>
                </a:lnTo>
                <a:lnTo>
                  <a:pt x="265625" y="260644"/>
                </a:lnTo>
                <a:lnTo>
                  <a:pt x="0" y="2606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8314622" y="3105006"/>
            <a:ext cx="563792" cy="563792"/>
          </a:xfrm>
          <a:custGeom>
            <a:avLst/>
            <a:gdLst/>
            <a:ahLst/>
            <a:cxnLst/>
            <a:rect l="l" t="t" r="r" b="b"/>
            <a:pathLst>
              <a:path w="563792" h="563792">
                <a:moveTo>
                  <a:pt x="0" y="0"/>
                </a:moveTo>
                <a:lnTo>
                  <a:pt x="563791" y="0"/>
                </a:lnTo>
                <a:lnTo>
                  <a:pt x="563791" y="563791"/>
                </a:lnTo>
                <a:lnTo>
                  <a:pt x="0" y="56379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3" name="Freeform 13"/>
          <p:cNvSpPr/>
          <p:nvPr/>
        </p:nvSpPr>
        <p:spPr>
          <a:xfrm>
            <a:off x="8272726" y="5226332"/>
            <a:ext cx="563792" cy="563792"/>
          </a:xfrm>
          <a:custGeom>
            <a:avLst/>
            <a:gdLst/>
            <a:ahLst/>
            <a:cxnLst/>
            <a:rect l="l" t="t" r="r" b="b"/>
            <a:pathLst>
              <a:path w="563792" h="563792">
                <a:moveTo>
                  <a:pt x="0" y="0"/>
                </a:moveTo>
                <a:lnTo>
                  <a:pt x="563791" y="0"/>
                </a:lnTo>
                <a:lnTo>
                  <a:pt x="563791" y="563792"/>
                </a:lnTo>
                <a:lnTo>
                  <a:pt x="0" y="56379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4" name="Freeform 14"/>
          <p:cNvSpPr/>
          <p:nvPr/>
        </p:nvSpPr>
        <p:spPr>
          <a:xfrm>
            <a:off x="8286718" y="4128978"/>
            <a:ext cx="563792" cy="563792"/>
          </a:xfrm>
          <a:custGeom>
            <a:avLst/>
            <a:gdLst/>
            <a:ahLst/>
            <a:cxnLst/>
            <a:rect l="l" t="t" r="r" b="b"/>
            <a:pathLst>
              <a:path w="563792" h="563792">
                <a:moveTo>
                  <a:pt x="0" y="0"/>
                </a:moveTo>
                <a:lnTo>
                  <a:pt x="563791" y="0"/>
                </a:lnTo>
                <a:lnTo>
                  <a:pt x="563791" y="563792"/>
                </a:lnTo>
                <a:lnTo>
                  <a:pt x="0" y="56379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5" name="Freeform 15"/>
          <p:cNvSpPr/>
          <p:nvPr/>
        </p:nvSpPr>
        <p:spPr>
          <a:xfrm>
            <a:off x="8286718" y="6253444"/>
            <a:ext cx="563792" cy="563792"/>
          </a:xfrm>
          <a:custGeom>
            <a:avLst/>
            <a:gdLst/>
            <a:ahLst/>
            <a:cxnLst/>
            <a:rect l="l" t="t" r="r" b="b"/>
            <a:pathLst>
              <a:path w="563792" h="563792">
                <a:moveTo>
                  <a:pt x="0" y="0"/>
                </a:moveTo>
                <a:lnTo>
                  <a:pt x="563791" y="0"/>
                </a:lnTo>
                <a:lnTo>
                  <a:pt x="563791" y="563792"/>
                </a:lnTo>
                <a:lnTo>
                  <a:pt x="0" y="5637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6" name="Freeform 16"/>
          <p:cNvSpPr/>
          <p:nvPr/>
        </p:nvSpPr>
        <p:spPr>
          <a:xfrm>
            <a:off x="8272726" y="7192874"/>
            <a:ext cx="563792" cy="563792"/>
          </a:xfrm>
          <a:custGeom>
            <a:avLst/>
            <a:gdLst/>
            <a:ahLst/>
            <a:cxnLst/>
            <a:rect l="l" t="t" r="r" b="b"/>
            <a:pathLst>
              <a:path w="563792" h="563792">
                <a:moveTo>
                  <a:pt x="0" y="0"/>
                </a:moveTo>
                <a:lnTo>
                  <a:pt x="563791" y="0"/>
                </a:lnTo>
                <a:lnTo>
                  <a:pt x="563791" y="563791"/>
                </a:lnTo>
                <a:lnTo>
                  <a:pt x="0" y="563791"/>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dirty="0"/>
          </a:p>
        </p:txBody>
      </p:sp>
      <p:sp>
        <p:nvSpPr>
          <p:cNvPr id="17" name="Freeform 17"/>
          <p:cNvSpPr/>
          <p:nvPr/>
        </p:nvSpPr>
        <p:spPr>
          <a:xfrm>
            <a:off x="8056345" y="-179070"/>
            <a:ext cx="10542744" cy="10466070"/>
          </a:xfrm>
          <a:custGeom>
            <a:avLst/>
            <a:gdLst/>
            <a:ahLst/>
            <a:cxnLst/>
            <a:rect l="l" t="t" r="r" b="b"/>
            <a:pathLst>
              <a:path w="10542744" h="10466070">
                <a:moveTo>
                  <a:pt x="0" y="0"/>
                </a:moveTo>
                <a:lnTo>
                  <a:pt x="10542744" y="0"/>
                </a:lnTo>
                <a:lnTo>
                  <a:pt x="10542744" y="10466070"/>
                </a:lnTo>
                <a:lnTo>
                  <a:pt x="0" y="10466070"/>
                </a:lnTo>
                <a:lnTo>
                  <a:pt x="0" y="0"/>
                </a:lnTo>
                <a:close/>
              </a:path>
            </a:pathLst>
          </a:custGeom>
          <a:blipFill>
            <a:blip r:embed="rId27">
              <a:alphaModFix amt="29000"/>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8" name="TextBox 18"/>
          <p:cNvSpPr txBox="1"/>
          <p:nvPr/>
        </p:nvSpPr>
        <p:spPr>
          <a:xfrm>
            <a:off x="8338240" y="1104900"/>
            <a:ext cx="9069334" cy="773430"/>
          </a:xfrm>
          <a:prstGeom prst="rect">
            <a:avLst/>
          </a:prstGeom>
        </p:spPr>
        <p:txBody>
          <a:bodyPr lIns="0" tIns="0" rIns="0" bIns="0" rtlCol="0" anchor="t">
            <a:spAutoFit/>
          </a:bodyPr>
          <a:lstStyle/>
          <a:p>
            <a:pPr algn="l">
              <a:lnSpc>
                <a:spcPts val="5880"/>
              </a:lnSpc>
            </a:pPr>
            <a:r>
              <a:rPr lang="en-US" sz="5600" dirty="0">
                <a:solidFill>
                  <a:srgbClr val="000000"/>
                </a:solidFill>
                <a:latin typeface="Open Sans Bold Bold"/>
              </a:rPr>
              <a:t>NỘI DUNG BÀI BÁO CÁO</a:t>
            </a:r>
          </a:p>
        </p:txBody>
      </p:sp>
      <p:sp>
        <p:nvSpPr>
          <p:cNvPr id="19" name="TextBox 19"/>
          <p:cNvSpPr txBox="1"/>
          <p:nvPr/>
        </p:nvSpPr>
        <p:spPr>
          <a:xfrm>
            <a:off x="9144000" y="3141419"/>
            <a:ext cx="8331681" cy="422275"/>
          </a:xfrm>
          <a:prstGeom prst="rect">
            <a:avLst/>
          </a:prstGeom>
        </p:spPr>
        <p:txBody>
          <a:bodyPr lIns="0" tIns="0" rIns="0" bIns="0" rtlCol="0" anchor="t">
            <a:spAutoFit/>
          </a:bodyPr>
          <a:lstStyle/>
          <a:p>
            <a:pPr algn="l">
              <a:lnSpc>
                <a:spcPts val="3499"/>
              </a:lnSpc>
              <a:spcBef>
                <a:spcPct val="0"/>
              </a:spcBef>
            </a:pPr>
            <a:r>
              <a:rPr lang="en-US" sz="2499" spc="232" dirty="0">
                <a:solidFill>
                  <a:srgbClr val="004AAD"/>
                </a:solidFill>
                <a:latin typeface="Open Sans Bold Bold Italics"/>
              </a:rPr>
              <a:t>TỔNG </a:t>
            </a:r>
            <a:r>
              <a:rPr lang="en-US" sz="2499" spc="232">
                <a:solidFill>
                  <a:srgbClr val="004AAD"/>
                </a:solidFill>
                <a:latin typeface="Open Sans Bold Bold Italics"/>
              </a:rPr>
              <a:t>QUAN NGHIÊN CỨU</a:t>
            </a:r>
            <a:endParaRPr lang="en-US" sz="2499" spc="232" dirty="0">
              <a:solidFill>
                <a:srgbClr val="004AAD"/>
              </a:solidFill>
              <a:latin typeface="Open Sans Bold Bold Italics"/>
            </a:endParaRPr>
          </a:p>
        </p:txBody>
      </p:sp>
      <p:sp>
        <p:nvSpPr>
          <p:cNvPr id="20" name="TextBox 20"/>
          <p:cNvSpPr txBox="1"/>
          <p:nvPr/>
        </p:nvSpPr>
        <p:spPr>
          <a:xfrm>
            <a:off x="9145186" y="4218881"/>
            <a:ext cx="8331681" cy="422275"/>
          </a:xfrm>
          <a:prstGeom prst="rect">
            <a:avLst/>
          </a:prstGeom>
        </p:spPr>
        <p:txBody>
          <a:bodyPr lIns="0" tIns="0" rIns="0" bIns="0" rtlCol="0" anchor="t">
            <a:spAutoFit/>
          </a:bodyPr>
          <a:lstStyle/>
          <a:p>
            <a:pPr algn="l">
              <a:lnSpc>
                <a:spcPts val="3499"/>
              </a:lnSpc>
              <a:spcBef>
                <a:spcPct val="0"/>
              </a:spcBef>
            </a:pPr>
            <a:r>
              <a:rPr lang="en-US" sz="2499" spc="232">
                <a:solidFill>
                  <a:srgbClr val="004AAD"/>
                </a:solidFill>
                <a:latin typeface="Open Sans Bold Bold Italics"/>
              </a:rPr>
              <a:t>PHƯƠNG PHÁP NGHIÊN CỨU</a:t>
            </a:r>
            <a:endParaRPr lang="en-US" sz="2499" spc="232" dirty="0">
              <a:solidFill>
                <a:srgbClr val="004AAD"/>
              </a:solidFill>
              <a:latin typeface="Open Sans Bold Bold Italics"/>
            </a:endParaRPr>
          </a:p>
        </p:txBody>
      </p:sp>
      <p:sp>
        <p:nvSpPr>
          <p:cNvPr id="21" name="TextBox 21"/>
          <p:cNvSpPr txBox="1"/>
          <p:nvPr/>
        </p:nvSpPr>
        <p:spPr>
          <a:xfrm>
            <a:off x="9145186" y="5273278"/>
            <a:ext cx="8331681" cy="422275"/>
          </a:xfrm>
          <a:prstGeom prst="rect">
            <a:avLst/>
          </a:prstGeom>
        </p:spPr>
        <p:txBody>
          <a:bodyPr lIns="0" tIns="0" rIns="0" bIns="0" rtlCol="0" anchor="t">
            <a:spAutoFit/>
          </a:bodyPr>
          <a:lstStyle/>
          <a:p>
            <a:pPr algn="l">
              <a:lnSpc>
                <a:spcPts val="3499"/>
              </a:lnSpc>
              <a:spcBef>
                <a:spcPct val="0"/>
              </a:spcBef>
            </a:pPr>
            <a:r>
              <a:rPr lang="en-US" sz="2499" spc="232">
                <a:solidFill>
                  <a:srgbClr val="004AAD"/>
                </a:solidFill>
                <a:latin typeface="Open Sans Bold Bold Italics"/>
              </a:rPr>
              <a:t>PHÂN TÍCH DỮ LIỆU VÀ KẾT QUẢ</a:t>
            </a:r>
            <a:endParaRPr lang="en-US" sz="2499" spc="232" dirty="0">
              <a:solidFill>
                <a:srgbClr val="004AAD"/>
              </a:solidFill>
              <a:latin typeface="Open Sans Bold Bold Italics"/>
            </a:endParaRPr>
          </a:p>
        </p:txBody>
      </p:sp>
      <p:sp>
        <p:nvSpPr>
          <p:cNvPr id="23" name="TextBox 23"/>
          <p:cNvSpPr txBox="1"/>
          <p:nvPr/>
        </p:nvSpPr>
        <p:spPr>
          <a:xfrm>
            <a:off x="9143999" y="6262427"/>
            <a:ext cx="8331681" cy="422275"/>
          </a:xfrm>
          <a:prstGeom prst="rect">
            <a:avLst/>
          </a:prstGeom>
        </p:spPr>
        <p:txBody>
          <a:bodyPr lIns="0" tIns="0" rIns="0" bIns="0" rtlCol="0" anchor="t">
            <a:spAutoFit/>
          </a:bodyPr>
          <a:lstStyle/>
          <a:p>
            <a:pPr algn="l">
              <a:lnSpc>
                <a:spcPts val="3499"/>
              </a:lnSpc>
              <a:spcBef>
                <a:spcPct val="0"/>
              </a:spcBef>
            </a:pPr>
            <a:r>
              <a:rPr lang="en-US" sz="2500" spc="232" dirty="0">
                <a:solidFill>
                  <a:srgbClr val="004AAD"/>
                </a:solidFill>
                <a:latin typeface="Open Sans Bold Bold Italics"/>
              </a:rPr>
              <a:t>DEMO CHƯƠNG TRÌNH</a:t>
            </a:r>
          </a:p>
        </p:txBody>
      </p:sp>
      <p:sp>
        <p:nvSpPr>
          <p:cNvPr id="24" name="TextBox 22">
            <a:extLst>
              <a:ext uri="{FF2B5EF4-FFF2-40B4-BE49-F238E27FC236}">
                <a16:creationId xmlns:a16="http://schemas.microsoft.com/office/drawing/2014/main" id="{E4248708-EBBD-EE0A-F54E-A829FAE92F49}"/>
              </a:ext>
            </a:extLst>
          </p:cNvPr>
          <p:cNvSpPr txBox="1"/>
          <p:nvPr/>
        </p:nvSpPr>
        <p:spPr>
          <a:xfrm>
            <a:off x="9110529" y="7222948"/>
            <a:ext cx="8331681" cy="422275"/>
          </a:xfrm>
          <a:prstGeom prst="rect">
            <a:avLst/>
          </a:prstGeom>
        </p:spPr>
        <p:txBody>
          <a:bodyPr lIns="0" tIns="0" rIns="0" bIns="0" rtlCol="0" anchor="t">
            <a:spAutoFit/>
          </a:bodyPr>
          <a:lstStyle/>
          <a:p>
            <a:pPr algn="l">
              <a:lnSpc>
                <a:spcPts val="3499"/>
              </a:lnSpc>
              <a:spcBef>
                <a:spcPct val="0"/>
              </a:spcBef>
            </a:pPr>
            <a:r>
              <a:rPr lang="en-US" sz="2499" spc="232" dirty="0">
                <a:solidFill>
                  <a:srgbClr val="004AAD"/>
                </a:solidFill>
                <a:latin typeface="Open Sans Bold Bold Italics"/>
              </a:rPr>
              <a:t>KẾT LUẬN VÀ HƯỚNG PHÁT TRIỂN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arn(inVertical)">
                                      <p:cBhvr>
                                        <p:cTn id="36" dur="500"/>
                                        <p:tgtEl>
                                          <p:spTgt spid="2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Vertic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500" fill="hold"/>
                                        <p:tgtEl>
                                          <p:spTgt spid="23"/>
                                        </p:tgtEl>
                                        <p:attrNameLst>
                                          <p:attrName>ppt_x</p:attrName>
                                        </p:attrNameLst>
                                      </p:cBhvr>
                                      <p:tavLst>
                                        <p:tav tm="0">
                                          <p:val>
                                            <p:strVal val="#ppt_x"/>
                                          </p:val>
                                        </p:tav>
                                        <p:tav tm="100000">
                                          <p:val>
                                            <p:strVal val="#ppt_x"/>
                                          </p:val>
                                        </p:tav>
                                      </p:tavLst>
                                    </p:anim>
                                    <p:anim calcmode="lin" valueType="num">
                                      <p:cBhvr additive="base">
                                        <p:cTn id="4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p:bldP spid="19" grpId="0"/>
      <p:bldP spid="20" grpId="0"/>
      <p:bldP spid="21" grpId="0"/>
      <p:bldP spid="23"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ỔNG HỢP MỘT SỐ MẪU SLIDE CẢM ƠN ẤN TƯỢNG VÀ CHUYÊN NGHIỆP">
            <a:extLst>
              <a:ext uri="{FF2B5EF4-FFF2-40B4-BE49-F238E27FC236}">
                <a16:creationId xmlns:a16="http://schemas.microsoft.com/office/drawing/2014/main" id="{82FD0A75-D168-752E-E5B6-4B8E2192F4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45" r="1" b="2156"/>
          <a:stretch/>
        </p:blipFill>
        <p:spPr bwMode="auto">
          <a:xfrm>
            <a:off x="189309" y="448046"/>
            <a:ext cx="17184291" cy="9666164"/>
          </a:xfrm>
          <a:prstGeom prst="rect">
            <a:avLst/>
          </a:prstGeom>
          <a:noFill/>
          <a:extLst>
            <a:ext uri="{909E8E84-426E-40DD-AFC4-6F175D3DCCD1}">
              <a14:hiddenFill xmlns:a14="http://schemas.microsoft.com/office/drawing/2010/main">
                <a:solidFill>
                  <a:srgbClr val="FFFFFF"/>
                </a:solidFill>
              </a14:hiddenFill>
            </a:ext>
          </a:extLst>
        </p:spPr>
      </p:pic>
      <p:sp>
        <p:nvSpPr>
          <p:cNvPr id="1051" name="Rectangle 1030">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309" y="172789"/>
            <a:ext cx="17909382" cy="994142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9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1098" y="1740713"/>
            <a:ext cx="10723741" cy="6327007"/>
          </a:xfrm>
          <a:custGeom>
            <a:avLst/>
            <a:gdLst/>
            <a:ahLst/>
            <a:cxnLst/>
            <a:rect l="l" t="t" r="r" b="b"/>
            <a:pathLst>
              <a:path w="10723741" h="6327007">
                <a:moveTo>
                  <a:pt x="0" y="0"/>
                </a:moveTo>
                <a:lnTo>
                  <a:pt x="10723741" y="0"/>
                </a:lnTo>
                <a:lnTo>
                  <a:pt x="10723741" y="6327008"/>
                </a:lnTo>
                <a:lnTo>
                  <a:pt x="0" y="63270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00000">
            <a:off x="1900226" y="3205322"/>
            <a:ext cx="4208100" cy="4208100"/>
          </a:xfrm>
          <a:custGeom>
            <a:avLst/>
            <a:gdLst/>
            <a:ahLst/>
            <a:cxnLst/>
            <a:rect l="l" t="t" r="r" b="b"/>
            <a:pathLst>
              <a:path w="4208100" h="4208100">
                <a:moveTo>
                  <a:pt x="0" y="0"/>
                </a:moveTo>
                <a:lnTo>
                  <a:pt x="4208100" y="0"/>
                </a:lnTo>
                <a:lnTo>
                  <a:pt x="4208100" y="4208100"/>
                </a:lnTo>
                <a:lnTo>
                  <a:pt x="0" y="4208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rot="2700000">
            <a:off x="2080512" y="3380361"/>
            <a:ext cx="3847529" cy="3858022"/>
            <a:chOff x="0" y="0"/>
            <a:chExt cx="5130039" cy="5144030"/>
          </a:xfrm>
        </p:grpSpPr>
        <p:pic>
          <p:nvPicPr>
            <p:cNvPr id="5" name="Picture 5"/>
            <p:cNvPicPr>
              <a:picLocks noChangeAspect="1"/>
            </p:cNvPicPr>
            <p:nvPr/>
          </p:nvPicPr>
          <p:blipFill>
            <a:blip r:embed="rId6"/>
            <a:srcRect l="21951" r="21951"/>
            <a:stretch>
              <a:fillRect/>
            </a:stretch>
          </p:blipFill>
          <p:spPr>
            <a:xfrm>
              <a:off x="0" y="0"/>
              <a:ext cx="5130039" cy="5144030"/>
            </a:xfrm>
            <a:prstGeom prst="rect">
              <a:avLst/>
            </a:prstGeom>
          </p:spPr>
        </p:pic>
      </p:grpSp>
      <p:sp>
        <p:nvSpPr>
          <p:cNvPr id="6" name="Freeform 6"/>
          <p:cNvSpPr/>
          <p:nvPr/>
        </p:nvSpPr>
        <p:spPr>
          <a:xfrm>
            <a:off x="17259300" y="314325"/>
            <a:ext cx="714375" cy="714375"/>
          </a:xfrm>
          <a:custGeom>
            <a:avLst/>
            <a:gdLst/>
            <a:ahLst/>
            <a:cxnLst/>
            <a:rect l="l" t="t" r="r" b="b"/>
            <a:pathLst>
              <a:path w="714375" h="714375">
                <a:moveTo>
                  <a:pt x="0" y="0"/>
                </a:moveTo>
                <a:lnTo>
                  <a:pt x="714375" y="0"/>
                </a:lnTo>
                <a:lnTo>
                  <a:pt x="714375" y="714375"/>
                </a:lnTo>
                <a:lnTo>
                  <a:pt x="0" y="7143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7020918" y="489483"/>
            <a:ext cx="9749459" cy="9639778"/>
          </a:xfrm>
          <a:custGeom>
            <a:avLst/>
            <a:gdLst/>
            <a:ahLst/>
            <a:cxnLst/>
            <a:rect l="l" t="t" r="r" b="b"/>
            <a:pathLst>
              <a:path w="9749459" h="9639778">
                <a:moveTo>
                  <a:pt x="0" y="0"/>
                </a:moveTo>
                <a:lnTo>
                  <a:pt x="9749459" y="0"/>
                </a:lnTo>
                <a:lnTo>
                  <a:pt x="9749459" y="9639778"/>
                </a:lnTo>
                <a:lnTo>
                  <a:pt x="0" y="9639778"/>
                </a:lnTo>
                <a:lnTo>
                  <a:pt x="0" y="0"/>
                </a:lnTo>
                <a:close/>
              </a:path>
            </a:pathLst>
          </a:custGeom>
          <a:blipFill>
            <a:blip r:embed="rId9">
              <a:alphaModFix amt="26000"/>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8618210" y="3470657"/>
            <a:ext cx="5617945" cy="478566"/>
          </a:xfrm>
          <a:custGeom>
            <a:avLst/>
            <a:gdLst/>
            <a:ahLst/>
            <a:cxnLst/>
            <a:rect l="l" t="t" r="r" b="b"/>
            <a:pathLst>
              <a:path w="5617945" h="478566">
                <a:moveTo>
                  <a:pt x="0" y="0"/>
                </a:moveTo>
                <a:lnTo>
                  <a:pt x="5617945" y="0"/>
                </a:lnTo>
                <a:lnTo>
                  <a:pt x="5617945" y="478566"/>
                </a:lnTo>
                <a:lnTo>
                  <a:pt x="0" y="4785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17407575" y="497593"/>
            <a:ext cx="417825" cy="347839"/>
          </a:xfrm>
          <a:custGeom>
            <a:avLst/>
            <a:gdLst/>
            <a:ahLst/>
            <a:cxnLst/>
            <a:rect l="l" t="t" r="r" b="b"/>
            <a:pathLst>
              <a:path w="417825" h="347839">
                <a:moveTo>
                  <a:pt x="0" y="0"/>
                </a:moveTo>
                <a:lnTo>
                  <a:pt x="417825" y="0"/>
                </a:lnTo>
                <a:lnTo>
                  <a:pt x="417825" y="347839"/>
                </a:lnTo>
                <a:lnTo>
                  <a:pt x="0" y="3478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17564756" y="9612476"/>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a:off x="16540414" y="9612476"/>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Freeform 12"/>
          <p:cNvSpPr/>
          <p:nvPr/>
        </p:nvSpPr>
        <p:spPr>
          <a:xfrm>
            <a:off x="17062696" y="9612476"/>
            <a:ext cx="265625" cy="260644"/>
          </a:xfrm>
          <a:custGeom>
            <a:avLst/>
            <a:gdLst/>
            <a:ahLst/>
            <a:cxnLst/>
            <a:rect l="l" t="t" r="r" b="b"/>
            <a:pathLst>
              <a:path w="265625" h="260644">
                <a:moveTo>
                  <a:pt x="0" y="0"/>
                </a:moveTo>
                <a:lnTo>
                  <a:pt x="265624" y="0"/>
                </a:lnTo>
                <a:lnTo>
                  <a:pt x="265624" y="260644"/>
                </a:lnTo>
                <a:lnTo>
                  <a:pt x="0" y="26064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3" name="Freeform 13"/>
          <p:cNvSpPr/>
          <p:nvPr/>
        </p:nvSpPr>
        <p:spPr>
          <a:xfrm>
            <a:off x="16011260" y="9612476"/>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4" name="TextBox 14"/>
          <p:cNvSpPr txBox="1"/>
          <p:nvPr/>
        </p:nvSpPr>
        <p:spPr>
          <a:xfrm>
            <a:off x="5530357" y="2818288"/>
            <a:ext cx="12730581" cy="1075166"/>
          </a:xfrm>
          <a:prstGeom prst="rect">
            <a:avLst/>
          </a:prstGeom>
        </p:spPr>
        <p:txBody>
          <a:bodyPr lIns="0" tIns="0" rIns="0" bIns="0" rtlCol="0" anchor="t">
            <a:spAutoFit/>
          </a:bodyPr>
          <a:lstStyle/>
          <a:p>
            <a:pPr algn="l">
              <a:lnSpc>
                <a:spcPts val="8720"/>
              </a:lnSpc>
            </a:pPr>
            <a:r>
              <a:rPr lang="en-US" sz="7200" dirty="0">
                <a:solidFill>
                  <a:srgbClr val="000000"/>
                </a:solidFill>
                <a:latin typeface="Open Sans Bold Bold"/>
              </a:rPr>
              <a:t>I.TỔNG </a:t>
            </a:r>
            <a:r>
              <a:rPr lang="en-US" sz="7200">
                <a:solidFill>
                  <a:srgbClr val="000000"/>
                </a:solidFill>
                <a:latin typeface="Open Sans Bold Bold"/>
              </a:rPr>
              <a:t>QUAN NGHIÊN CỨU</a:t>
            </a:r>
            <a:endParaRPr lang="en-US" sz="7200" dirty="0">
              <a:solidFill>
                <a:srgbClr val="000000"/>
              </a:solidFill>
              <a:latin typeface="Open Sans Bold Bold"/>
            </a:endParaRPr>
          </a:p>
        </p:txBody>
      </p:sp>
      <p:sp>
        <p:nvSpPr>
          <p:cNvPr id="15" name="TextBox 15"/>
          <p:cNvSpPr txBox="1"/>
          <p:nvPr/>
        </p:nvSpPr>
        <p:spPr>
          <a:xfrm>
            <a:off x="1855394" y="620960"/>
            <a:ext cx="5165524" cy="487045"/>
          </a:xfrm>
          <a:prstGeom prst="rect">
            <a:avLst/>
          </a:prstGeom>
        </p:spPr>
        <p:txBody>
          <a:bodyPr lIns="0" tIns="0" rIns="0" bIns="0" rtlCol="0" anchor="t">
            <a:spAutoFit/>
          </a:bodyPr>
          <a:lstStyle/>
          <a:p>
            <a:pPr algn="l">
              <a:lnSpc>
                <a:spcPts val="3815"/>
              </a:lnSpc>
            </a:pPr>
            <a:r>
              <a:rPr lang="en-US" sz="3500">
                <a:solidFill>
                  <a:srgbClr val="FFDE59"/>
                </a:solidFill>
                <a:latin typeface="Open Sans Bold Bold"/>
              </a:rPr>
              <a:t>ĐỀ TÀI</a:t>
            </a:r>
          </a:p>
        </p:txBody>
      </p:sp>
      <p:sp>
        <p:nvSpPr>
          <p:cNvPr id="16" name="TextBox 16"/>
          <p:cNvSpPr txBox="1"/>
          <p:nvPr/>
        </p:nvSpPr>
        <p:spPr>
          <a:xfrm>
            <a:off x="203241" y="1721497"/>
            <a:ext cx="3611462" cy="1196023"/>
          </a:xfrm>
          <a:prstGeom prst="rect">
            <a:avLst/>
          </a:prstGeom>
        </p:spPr>
        <p:txBody>
          <a:bodyPr lIns="0" tIns="0" rIns="0" bIns="0" rtlCol="0" anchor="t">
            <a:spAutoFit/>
          </a:bodyPr>
          <a:lstStyle/>
          <a:p>
            <a:pPr algn="ctr">
              <a:lnSpc>
                <a:spcPts val="1877"/>
              </a:lnSpc>
            </a:pPr>
            <a:r>
              <a:rPr lang="en-US" sz="1341">
                <a:solidFill>
                  <a:srgbClr val="FFFFFF"/>
                </a:solidFill>
                <a:latin typeface="DejaVu Serif Bold"/>
              </a:rPr>
              <a:t>THIẾT KẾ WEBSITE KINH DOANH MẶT HÀNG QUẦN ÁO SỬ DỤNG THYMELEAF, JAVA, SPRING, JPA, MYSQL</a:t>
            </a:r>
          </a:p>
          <a:p>
            <a:pPr algn="ctr">
              <a:lnSpc>
                <a:spcPts val="1877"/>
              </a:lnSpc>
            </a:pPr>
            <a:endParaRPr lang="en-US" sz="1341">
              <a:solidFill>
                <a:srgbClr val="FFFFFF"/>
              </a:solidFill>
              <a:latin typeface="DejaVu Serif Bold"/>
            </a:endParaRPr>
          </a:p>
        </p:txBody>
      </p:sp>
      <p:sp>
        <p:nvSpPr>
          <p:cNvPr id="17" name="Freeform 17"/>
          <p:cNvSpPr/>
          <p:nvPr/>
        </p:nvSpPr>
        <p:spPr>
          <a:xfrm>
            <a:off x="0" y="0"/>
            <a:ext cx="1544369" cy="1522463"/>
          </a:xfrm>
          <a:custGeom>
            <a:avLst/>
            <a:gdLst/>
            <a:ahLst/>
            <a:cxnLst/>
            <a:rect l="l" t="t" r="r" b="b"/>
            <a:pathLst>
              <a:path w="1544369" h="1522463">
                <a:moveTo>
                  <a:pt x="0" y="0"/>
                </a:moveTo>
                <a:lnTo>
                  <a:pt x="1544369" y="0"/>
                </a:lnTo>
                <a:lnTo>
                  <a:pt x="1544369" y="1522463"/>
                </a:lnTo>
                <a:lnTo>
                  <a:pt x="0" y="1522463"/>
                </a:lnTo>
                <a:lnTo>
                  <a:pt x="0" y="0"/>
                </a:lnTo>
                <a:close/>
              </a:path>
            </a:pathLst>
          </a:custGeom>
          <a:blipFill>
            <a:blip r:embed="rId23"/>
            <a:stretch>
              <a:fillRect t="-1438"/>
            </a:stretch>
          </a:blipFill>
        </p:spPr>
        <p:txBody>
          <a:bodyPr/>
          <a:lstStyle/>
          <a:p>
            <a:endParaRPr lang="en-US"/>
          </a:p>
        </p:txBody>
      </p:sp>
      <p:sp>
        <p:nvSpPr>
          <p:cNvPr id="18" name="TextBox 18"/>
          <p:cNvSpPr txBox="1"/>
          <p:nvPr/>
        </p:nvSpPr>
        <p:spPr>
          <a:xfrm>
            <a:off x="7364864" y="4896656"/>
            <a:ext cx="5998937" cy="570230"/>
          </a:xfrm>
          <a:prstGeom prst="rect">
            <a:avLst/>
          </a:prstGeom>
        </p:spPr>
        <p:txBody>
          <a:bodyPr lIns="0" tIns="0" rIns="0" bIns="0" rtlCol="0" anchor="t">
            <a:spAutoFit/>
          </a:bodyPr>
          <a:lstStyle/>
          <a:p>
            <a:pPr algn="l">
              <a:lnSpc>
                <a:spcPts val="4360"/>
              </a:lnSpc>
            </a:pPr>
            <a:r>
              <a:rPr lang="en-US" sz="4000" dirty="0">
                <a:solidFill>
                  <a:srgbClr val="FF0C01"/>
                </a:solidFill>
                <a:latin typeface="Open Sans Bold Bold Italics"/>
              </a:rPr>
              <a:t>1. LÍ DO CHỌN ĐỀ TÀI</a:t>
            </a:r>
          </a:p>
        </p:txBody>
      </p:sp>
      <p:sp>
        <p:nvSpPr>
          <p:cNvPr id="19" name="TextBox 19"/>
          <p:cNvSpPr txBox="1"/>
          <p:nvPr/>
        </p:nvSpPr>
        <p:spPr>
          <a:xfrm>
            <a:off x="7364864" y="6047911"/>
            <a:ext cx="6514855" cy="570230"/>
          </a:xfrm>
          <a:prstGeom prst="rect">
            <a:avLst/>
          </a:prstGeom>
        </p:spPr>
        <p:txBody>
          <a:bodyPr lIns="0" tIns="0" rIns="0" bIns="0" rtlCol="0" anchor="t">
            <a:spAutoFit/>
          </a:bodyPr>
          <a:lstStyle/>
          <a:p>
            <a:pPr algn="l">
              <a:lnSpc>
                <a:spcPts val="4360"/>
              </a:lnSpc>
            </a:pPr>
            <a:r>
              <a:rPr lang="en-US" sz="4000" dirty="0">
                <a:solidFill>
                  <a:srgbClr val="FF0C01"/>
                </a:solidFill>
                <a:latin typeface="Open Sans Bold Bold Italics"/>
              </a:rPr>
              <a:t>2. MỤC TIÊU CỦA ĐỀ TÀI</a:t>
            </a:r>
          </a:p>
        </p:txBody>
      </p:sp>
      <p:sp>
        <p:nvSpPr>
          <p:cNvPr id="20" name="TextBox 20"/>
          <p:cNvSpPr txBox="1"/>
          <p:nvPr/>
        </p:nvSpPr>
        <p:spPr>
          <a:xfrm>
            <a:off x="7364864" y="7199166"/>
            <a:ext cx="6514855" cy="570230"/>
          </a:xfrm>
          <a:prstGeom prst="rect">
            <a:avLst/>
          </a:prstGeom>
        </p:spPr>
        <p:txBody>
          <a:bodyPr lIns="0" tIns="0" rIns="0" bIns="0" rtlCol="0" anchor="t">
            <a:spAutoFit/>
          </a:bodyPr>
          <a:lstStyle/>
          <a:p>
            <a:pPr algn="l">
              <a:lnSpc>
                <a:spcPts val="4360"/>
              </a:lnSpc>
            </a:pPr>
            <a:r>
              <a:rPr lang="en-US" sz="4000" dirty="0">
                <a:solidFill>
                  <a:srgbClr val="FF0C01"/>
                </a:solidFill>
                <a:latin typeface="Open Sans Bold Bold Italics"/>
              </a:rPr>
              <a:t>3. NỘI DUNG CHÍNH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randombar(horizontal)">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sp>
        <p:nvSpPr>
          <p:cNvPr id="2" name="Freeform 2"/>
          <p:cNvSpPr/>
          <p:nvPr/>
        </p:nvSpPr>
        <p:spPr>
          <a:xfrm>
            <a:off x="1028700" y="2398040"/>
            <a:ext cx="1409154" cy="181429"/>
          </a:xfrm>
          <a:custGeom>
            <a:avLst/>
            <a:gdLst/>
            <a:ahLst/>
            <a:cxnLst/>
            <a:rect l="l" t="t" r="r" b="b"/>
            <a:pathLst>
              <a:path w="1409154" h="181429">
                <a:moveTo>
                  <a:pt x="0" y="0"/>
                </a:moveTo>
                <a:lnTo>
                  <a:pt x="1409154" y="0"/>
                </a:lnTo>
                <a:lnTo>
                  <a:pt x="1409154" y="181428"/>
                </a:lnTo>
                <a:lnTo>
                  <a:pt x="0" y="181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11627180" y="1391100"/>
            <a:ext cx="11264240" cy="7504800"/>
          </a:xfrm>
          <a:custGeom>
            <a:avLst/>
            <a:gdLst/>
            <a:ahLst/>
            <a:cxnLst/>
            <a:rect l="l" t="t" r="r" b="b"/>
            <a:pathLst>
              <a:path w="11264240" h="7504800">
                <a:moveTo>
                  <a:pt x="0" y="0"/>
                </a:moveTo>
                <a:lnTo>
                  <a:pt x="11264240" y="0"/>
                </a:lnTo>
                <a:lnTo>
                  <a:pt x="11264240" y="7504800"/>
                </a:lnTo>
                <a:lnTo>
                  <a:pt x="0" y="750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1133024" y="1558626"/>
            <a:ext cx="5890340" cy="3098524"/>
          </a:xfrm>
          <a:custGeom>
            <a:avLst/>
            <a:gdLst/>
            <a:ahLst/>
            <a:cxnLst/>
            <a:rect l="l" t="t" r="r" b="b"/>
            <a:pathLst>
              <a:path w="5890340" h="3098524">
                <a:moveTo>
                  <a:pt x="0" y="0"/>
                </a:moveTo>
                <a:lnTo>
                  <a:pt x="5890341" y="0"/>
                </a:lnTo>
                <a:lnTo>
                  <a:pt x="5890341" y="3098524"/>
                </a:lnTo>
                <a:lnTo>
                  <a:pt x="0" y="3098524"/>
                </a:lnTo>
                <a:lnTo>
                  <a:pt x="0" y="0"/>
                </a:lnTo>
                <a:close/>
              </a:path>
            </a:pathLst>
          </a:custGeom>
          <a:blipFill>
            <a:blip r:embed="rId6"/>
            <a:stretch>
              <a:fillRect t="-9088" b="-17566"/>
            </a:stretch>
          </a:blipFill>
        </p:spPr>
        <p:txBody>
          <a:bodyPr/>
          <a:lstStyle/>
          <a:p>
            <a:endParaRPr lang="en-US"/>
          </a:p>
        </p:txBody>
      </p:sp>
      <p:sp>
        <p:nvSpPr>
          <p:cNvPr id="5" name="Freeform 5"/>
          <p:cNvSpPr/>
          <p:nvPr/>
        </p:nvSpPr>
        <p:spPr>
          <a:xfrm>
            <a:off x="11133024" y="5395020"/>
            <a:ext cx="5890340" cy="3333354"/>
          </a:xfrm>
          <a:custGeom>
            <a:avLst/>
            <a:gdLst/>
            <a:ahLst/>
            <a:cxnLst/>
            <a:rect l="l" t="t" r="r" b="b"/>
            <a:pathLst>
              <a:path w="5890340" h="3333354">
                <a:moveTo>
                  <a:pt x="0" y="0"/>
                </a:moveTo>
                <a:lnTo>
                  <a:pt x="5890341" y="0"/>
                </a:lnTo>
                <a:lnTo>
                  <a:pt x="5890341" y="3333354"/>
                </a:lnTo>
                <a:lnTo>
                  <a:pt x="0" y="3333354"/>
                </a:lnTo>
                <a:lnTo>
                  <a:pt x="0" y="0"/>
                </a:lnTo>
                <a:close/>
              </a:path>
            </a:pathLst>
          </a:custGeom>
          <a:blipFill>
            <a:blip r:embed="rId7"/>
            <a:stretch>
              <a:fillRect t="-17732"/>
            </a:stretch>
          </a:blipFill>
        </p:spPr>
        <p:txBody>
          <a:bodyPr/>
          <a:lstStyle/>
          <a:p>
            <a:endParaRPr lang="en-US"/>
          </a:p>
        </p:txBody>
      </p:sp>
      <p:sp>
        <p:nvSpPr>
          <p:cNvPr id="6" name="Freeform 6"/>
          <p:cNvSpPr/>
          <p:nvPr/>
        </p:nvSpPr>
        <p:spPr>
          <a:xfrm>
            <a:off x="1028700" y="3298588"/>
            <a:ext cx="461247" cy="497972"/>
          </a:xfrm>
          <a:custGeom>
            <a:avLst/>
            <a:gdLst/>
            <a:ahLst/>
            <a:cxnLst/>
            <a:rect l="l" t="t" r="r" b="b"/>
            <a:pathLst>
              <a:path w="461247" h="497972">
                <a:moveTo>
                  <a:pt x="0" y="0"/>
                </a:moveTo>
                <a:lnTo>
                  <a:pt x="461247" y="0"/>
                </a:lnTo>
                <a:lnTo>
                  <a:pt x="461247" y="497972"/>
                </a:lnTo>
                <a:lnTo>
                  <a:pt x="0" y="4979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998688" y="5146987"/>
            <a:ext cx="471206" cy="497972"/>
          </a:xfrm>
          <a:custGeom>
            <a:avLst/>
            <a:gdLst/>
            <a:ahLst/>
            <a:cxnLst/>
            <a:rect l="l" t="t" r="r" b="b"/>
            <a:pathLst>
              <a:path w="471206" h="497972">
                <a:moveTo>
                  <a:pt x="0" y="0"/>
                </a:moveTo>
                <a:lnTo>
                  <a:pt x="471206" y="0"/>
                </a:lnTo>
                <a:lnTo>
                  <a:pt x="471206" y="497972"/>
                </a:lnTo>
                <a:lnTo>
                  <a:pt x="0" y="4979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36660" y="964964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349235" y="937801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336660" y="910639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11"/>
          <p:cNvSpPr/>
          <p:nvPr/>
        </p:nvSpPr>
        <p:spPr>
          <a:xfrm>
            <a:off x="336660" y="883476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349235" y="856314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349235" y="829151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Freeform 14"/>
          <p:cNvSpPr/>
          <p:nvPr/>
        </p:nvSpPr>
        <p:spPr>
          <a:xfrm>
            <a:off x="349235" y="801989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5" name="Freeform 15"/>
          <p:cNvSpPr/>
          <p:nvPr/>
        </p:nvSpPr>
        <p:spPr>
          <a:xfrm>
            <a:off x="349235" y="774826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extBox 16"/>
          <p:cNvSpPr txBox="1"/>
          <p:nvPr/>
        </p:nvSpPr>
        <p:spPr>
          <a:xfrm>
            <a:off x="1028700" y="1066800"/>
            <a:ext cx="9246386" cy="806958"/>
          </a:xfrm>
          <a:prstGeom prst="rect">
            <a:avLst/>
          </a:prstGeom>
        </p:spPr>
        <p:txBody>
          <a:bodyPr lIns="0" tIns="0" rIns="0" bIns="0" rtlCol="0" anchor="t">
            <a:spAutoFit/>
          </a:bodyPr>
          <a:lstStyle/>
          <a:p>
            <a:pPr algn="l">
              <a:lnSpc>
                <a:spcPts val="6216"/>
              </a:lnSpc>
            </a:pPr>
            <a:r>
              <a:rPr lang="en-US" sz="5600">
                <a:solidFill>
                  <a:srgbClr val="FFFFFF"/>
                </a:solidFill>
                <a:latin typeface="Open Sans Bold Bold"/>
              </a:rPr>
              <a:t>1. LÝ DO CHỌN ĐỀ TÀI</a:t>
            </a:r>
          </a:p>
        </p:txBody>
      </p:sp>
      <p:sp>
        <p:nvSpPr>
          <p:cNvPr id="17" name="TextBox 17"/>
          <p:cNvSpPr txBox="1"/>
          <p:nvPr/>
        </p:nvSpPr>
        <p:spPr>
          <a:xfrm>
            <a:off x="1733277" y="3178770"/>
            <a:ext cx="8915497" cy="909801"/>
          </a:xfrm>
          <a:prstGeom prst="rect">
            <a:avLst/>
          </a:prstGeom>
        </p:spPr>
        <p:txBody>
          <a:bodyPr lIns="0" tIns="0" rIns="0" bIns="0" rtlCol="0" anchor="t">
            <a:spAutoFit/>
          </a:bodyPr>
          <a:lstStyle/>
          <a:p>
            <a:pPr>
              <a:lnSpc>
                <a:spcPts val="3695"/>
              </a:lnSpc>
            </a:pPr>
            <a:r>
              <a:rPr lang="en-US" sz="2399">
                <a:solidFill>
                  <a:srgbClr val="FFDE59"/>
                </a:solidFill>
                <a:latin typeface="Open Sans Bold Bold"/>
              </a:rPr>
              <a:t>Tình hình tài chính của một công ty là yếu tố quan trọng quyết định đến hiệu suất giá cổ phiếu của nó</a:t>
            </a:r>
            <a:endParaRPr lang="en-US" sz="2399" dirty="0">
              <a:solidFill>
                <a:srgbClr val="FFDE59"/>
              </a:solidFill>
              <a:latin typeface="Open Sans Bold Bold"/>
            </a:endParaRPr>
          </a:p>
        </p:txBody>
      </p:sp>
      <p:sp>
        <p:nvSpPr>
          <p:cNvPr id="18" name="TextBox 18"/>
          <p:cNvSpPr txBox="1"/>
          <p:nvPr/>
        </p:nvSpPr>
        <p:spPr>
          <a:xfrm>
            <a:off x="1713224" y="5081105"/>
            <a:ext cx="8251566" cy="1858779"/>
          </a:xfrm>
          <a:prstGeom prst="rect">
            <a:avLst/>
          </a:prstGeom>
        </p:spPr>
        <p:txBody>
          <a:bodyPr lIns="0" tIns="0" rIns="0" bIns="0" rtlCol="0" anchor="t">
            <a:spAutoFit/>
          </a:bodyPr>
          <a:lstStyle/>
          <a:p>
            <a:pPr>
              <a:lnSpc>
                <a:spcPts val="3695"/>
              </a:lnSpc>
            </a:pPr>
            <a:r>
              <a:rPr lang="vi-VN" sz="2399">
                <a:solidFill>
                  <a:srgbClr val="FFDE59"/>
                </a:solidFill>
                <a:latin typeface="Open Sans Bold Bold"/>
              </a:rPr>
              <a:t> Trong thị trường tài chính đang phát triển nhanh chóng, các nhà đầu tư phụ thuộc rất nhiều vào các dự đoán giá cổ phiếu chính xác để đưa ra quyết </a:t>
            </a:r>
          </a:p>
          <a:p>
            <a:pPr>
              <a:lnSpc>
                <a:spcPts val="3695"/>
              </a:lnSpc>
            </a:pPr>
            <a:r>
              <a:rPr lang="vi-VN" sz="2399">
                <a:solidFill>
                  <a:srgbClr val="FFDE59"/>
                </a:solidFill>
                <a:latin typeface="Open Sans Bold Bold"/>
              </a:rPr>
              <a:t>định đầu tư sáng suốt</a:t>
            </a:r>
            <a:endParaRPr lang="en-US" sz="2399" dirty="0">
              <a:solidFill>
                <a:srgbClr val="FFDE59"/>
              </a:solidFill>
              <a:latin typeface="Open Sans Bold Bold"/>
            </a:endParaRPr>
          </a:p>
        </p:txBody>
      </p:sp>
      <p:sp>
        <p:nvSpPr>
          <p:cNvPr id="19" name="Freeform 19"/>
          <p:cNvSpPr/>
          <p:nvPr/>
        </p:nvSpPr>
        <p:spPr>
          <a:xfrm>
            <a:off x="1008647" y="7750042"/>
            <a:ext cx="471206" cy="497972"/>
          </a:xfrm>
          <a:custGeom>
            <a:avLst/>
            <a:gdLst/>
            <a:ahLst/>
            <a:cxnLst/>
            <a:rect l="l" t="t" r="r" b="b"/>
            <a:pathLst>
              <a:path w="471206" h="497972">
                <a:moveTo>
                  <a:pt x="0" y="0"/>
                </a:moveTo>
                <a:lnTo>
                  <a:pt x="471206" y="0"/>
                </a:lnTo>
                <a:lnTo>
                  <a:pt x="471206" y="497972"/>
                </a:lnTo>
                <a:lnTo>
                  <a:pt x="0" y="4979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TextBox 20"/>
          <p:cNvSpPr txBox="1"/>
          <p:nvPr/>
        </p:nvSpPr>
        <p:spPr>
          <a:xfrm>
            <a:off x="1713224" y="7645784"/>
            <a:ext cx="8251566" cy="1858779"/>
          </a:xfrm>
          <a:prstGeom prst="rect">
            <a:avLst/>
          </a:prstGeom>
        </p:spPr>
        <p:txBody>
          <a:bodyPr lIns="0" tIns="0" rIns="0" bIns="0" rtlCol="0" anchor="t">
            <a:spAutoFit/>
          </a:bodyPr>
          <a:lstStyle/>
          <a:p>
            <a:pPr>
              <a:lnSpc>
                <a:spcPts val="3695"/>
              </a:lnSpc>
            </a:pPr>
            <a:r>
              <a:rPr lang="vi-VN" sz="2399">
                <a:solidFill>
                  <a:srgbClr val="FFDE59"/>
                </a:solidFill>
                <a:latin typeface="Open Sans Bold Bold"/>
              </a:rPr>
              <a:t>Bằng cách phân tích các chỉ số tài chính của Sabeco và áp dụng các mô hình AI tiên tiến để dự đoán giá cổ phiếu, nghiên cứu này nhằm cung cấp những </a:t>
            </a:r>
          </a:p>
          <a:p>
            <a:pPr>
              <a:lnSpc>
                <a:spcPts val="3695"/>
              </a:lnSpc>
            </a:pPr>
            <a:r>
              <a:rPr lang="vi-VN" sz="2399">
                <a:solidFill>
                  <a:srgbClr val="FFDE59"/>
                </a:solidFill>
                <a:latin typeface="Open Sans Bold Bold"/>
              </a:rPr>
              <a:t>thông tin hữu ích cho các nhà đầu tư</a:t>
            </a:r>
            <a:endParaRPr lang="en-US" sz="2399">
              <a:solidFill>
                <a:srgbClr val="FFDE59"/>
              </a:solidFill>
              <a:latin typeface="Open Sans Bold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circle(in)">
                                      <p:cBhvr>
                                        <p:cTn id="18" dur="20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7" grpId="0"/>
      <p:bldP spid="18" grpId="0"/>
      <p:bldP spid="19"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951753" y="9565847"/>
            <a:ext cx="4033397" cy="3418304"/>
          </a:xfrm>
          <a:custGeom>
            <a:avLst/>
            <a:gdLst/>
            <a:ahLst/>
            <a:cxnLst/>
            <a:rect l="l" t="t" r="r" b="b"/>
            <a:pathLst>
              <a:path w="4033397" h="3418304">
                <a:moveTo>
                  <a:pt x="0" y="0"/>
                </a:moveTo>
                <a:lnTo>
                  <a:pt x="4033398" y="0"/>
                </a:lnTo>
                <a:lnTo>
                  <a:pt x="4033398" y="3418304"/>
                </a:lnTo>
                <a:lnTo>
                  <a:pt x="0" y="34183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837578" y="3476470"/>
            <a:ext cx="4208100" cy="4208100"/>
          </a:xfrm>
          <a:custGeom>
            <a:avLst/>
            <a:gdLst/>
            <a:ahLst/>
            <a:cxnLst/>
            <a:rect l="l" t="t" r="r" b="b"/>
            <a:pathLst>
              <a:path w="4208100" h="4208100">
                <a:moveTo>
                  <a:pt x="0" y="0"/>
                </a:moveTo>
                <a:lnTo>
                  <a:pt x="4208100" y="0"/>
                </a:lnTo>
                <a:lnTo>
                  <a:pt x="4208100" y="4208100"/>
                </a:lnTo>
                <a:lnTo>
                  <a:pt x="0" y="4208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7059639" y="-1211968"/>
            <a:ext cx="3039808" cy="4114800"/>
          </a:xfrm>
          <a:custGeom>
            <a:avLst/>
            <a:gdLst/>
            <a:ahLst/>
            <a:cxnLst/>
            <a:rect l="l" t="t" r="r" b="b"/>
            <a:pathLst>
              <a:path w="3039808" h="4114800">
                <a:moveTo>
                  <a:pt x="0" y="0"/>
                </a:moveTo>
                <a:lnTo>
                  <a:pt x="3039809" y="0"/>
                </a:lnTo>
                <a:lnTo>
                  <a:pt x="30398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028700" y="1028700"/>
            <a:ext cx="8056049" cy="5968139"/>
          </a:xfrm>
          <a:custGeom>
            <a:avLst/>
            <a:gdLst/>
            <a:ahLst/>
            <a:cxnLst/>
            <a:rect l="l" t="t" r="r" b="b"/>
            <a:pathLst>
              <a:path w="8056049" h="5968139">
                <a:moveTo>
                  <a:pt x="0" y="0"/>
                </a:moveTo>
                <a:lnTo>
                  <a:pt x="8056049" y="0"/>
                </a:lnTo>
                <a:lnTo>
                  <a:pt x="8056049" y="5968139"/>
                </a:lnTo>
                <a:lnTo>
                  <a:pt x="0" y="5968139"/>
                </a:lnTo>
                <a:lnTo>
                  <a:pt x="0" y="0"/>
                </a:lnTo>
                <a:close/>
              </a:path>
            </a:pathLst>
          </a:custGeom>
          <a:blipFill>
            <a:blip r:embed="rId8"/>
            <a:stretch>
              <a:fillRect l="-15851" r="-15851"/>
            </a:stretch>
          </a:blipFill>
        </p:spPr>
        <p:txBody>
          <a:bodyPr/>
          <a:lstStyle/>
          <a:p>
            <a:endParaRPr lang="en-US"/>
          </a:p>
        </p:txBody>
      </p:sp>
      <p:sp>
        <p:nvSpPr>
          <p:cNvPr id="6" name="Freeform 6"/>
          <p:cNvSpPr/>
          <p:nvPr/>
        </p:nvSpPr>
        <p:spPr>
          <a:xfrm>
            <a:off x="17259300" y="314325"/>
            <a:ext cx="714375" cy="714375"/>
          </a:xfrm>
          <a:custGeom>
            <a:avLst/>
            <a:gdLst/>
            <a:ahLst/>
            <a:cxnLst/>
            <a:rect l="l" t="t" r="r" b="b"/>
            <a:pathLst>
              <a:path w="714375" h="714375">
                <a:moveTo>
                  <a:pt x="0" y="0"/>
                </a:moveTo>
                <a:lnTo>
                  <a:pt x="714375" y="0"/>
                </a:lnTo>
                <a:lnTo>
                  <a:pt x="714375" y="714375"/>
                </a:lnTo>
                <a:lnTo>
                  <a:pt x="0" y="7143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5400000">
            <a:off x="17442568" y="462600"/>
            <a:ext cx="347839" cy="417825"/>
          </a:xfrm>
          <a:custGeom>
            <a:avLst/>
            <a:gdLst/>
            <a:ahLst/>
            <a:cxnLst/>
            <a:rect l="l" t="t" r="r" b="b"/>
            <a:pathLst>
              <a:path w="347839" h="417825">
                <a:moveTo>
                  <a:pt x="0" y="0"/>
                </a:moveTo>
                <a:lnTo>
                  <a:pt x="347839" y="0"/>
                </a:lnTo>
                <a:lnTo>
                  <a:pt x="347839" y="417825"/>
                </a:lnTo>
                <a:lnTo>
                  <a:pt x="0" y="4178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0941968" y="1777394"/>
            <a:ext cx="444768" cy="667569"/>
          </a:xfrm>
          <a:custGeom>
            <a:avLst/>
            <a:gdLst/>
            <a:ahLst/>
            <a:cxnLst/>
            <a:rect l="l" t="t" r="r" b="b"/>
            <a:pathLst>
              <a:path w="444768" h="667569">
                <a:moveTo>
                  <a:pt x="0" y="0"/>
                </a:moveTo>
                <a:lnTo>
                  <a:pt x="444768" y="0"/>
                </a:lnTo>
                <a:lnTo>
                  <a:pt x="444768" y="667569"/>
                </a:lnTo>
                <a:lnTo>
                  <a:pt x="0" y="66756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10941968" y="3142685"/>
            <a:ext cx="548241" cy="667569"/>
          </a:xfrm>
          <a:custGeom>
            <a:avLst/>
            <a:gdLst/>
            <a:ahLst/>
            <a:cxnLst/>
            <a:rect l="l" t="t" r="r" b="b"/>
            <a:pathLst>
              <a:path w="548241" h="667569">
                <a:moveTo>
                  <a:pt x="0" y="0"/>
                </a:moveTo>
                <a:lnTo>
                  <a:pt x="548241" y="0"/>
                </a:lnTo>
                <a:lnTo>
                  <a:pt x="548241" y="667570"/>
                </a:lnTo>
                <a:lnTo>
                  <a:pt x="0" y="6675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10917768" y="4729660"/>
            <a:ext cx="572441" cy="667569"/>
          </a:xfrm>
          <a:custGeom>
            <a:avLst/>
            <a:gdLst/>
            <a:ahLst/>
            <a:cxnLst/>
            <a:rect l="l" t="t" r="r" b="b"/>
            <a:pathLst>
              <a:path w="572441" h="667569">
                <a:moveTo>
                  <a:pt x="0" y="0"/>
                </a:moveTo>
                <a:lnTo>
                  <a:pt x="572441" y="0"/>
                </a:lnTo>
                <a:lnTo>
                  <a:pt x="572441" y="667570"/>
                </a:lnTo>
                <a:lnTo>
                  <a:pt x="0" y="66757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11013731" y="6148146"/>
            <a:ext cx="476478" cy="667569"/>
          </a:xfrm>
          <a:custGeom>
            <a:avLst/>
            <a:gdLst/>
            <a:ahLst/>
            <a:cxnLst/>
            <a:rect l="l" t="t" r="r" b="b"/>
            <a:pathLst>
              <a:path w="476478" h="667569">
                <a:moveTo>
                  <a:pt x="0" y="0"/>
                </a:moveTo>
                <a:lnTo>
                  <a:pt x="476478" y="0"/>
                </a:lnTo>
                <a:lnTo>
                  <a:pt x="476478" y="667569"/>
                </a:lnTo>
                <a:lnTo>
                  <a:pt x="0" y="66756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2" name="Freeform 12"/>
          <p:cNvSpPr/>
          <p:nvPr/>
        </p:nvSpPr>
        <p:spPr>
          <a:xfrm>
            <a:off x="9874926" y="4729660"/>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a:off x="9874926" y="6713941"/>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4" name="Freeform 14"/>
          <p:cNvSpPr/>
          <p:nvPr/>
        </p:nvSpPr>
        <p:spPr>
          <a:xfrm>
            <a:off x="9874926" y="6431044"/>
            <a:ext cx="449044" cy="282898"/>
          </a:xfrm>
          <a:custGeom>
            <a:avLst/>
            <a:gdLst/>
            <a:ahLst/>
            <a:cxnLst/>
            <a:rect l="l" t="t" r="r" b="b"/>
            <a:pathLst>
              <a:path w="449044" h="282898">
                <a:moveTo>
                  <a:pt x="0" y="0"/>
                </a:moveTo>
                <a:lnTo>
                  <a:pt x="449044" y="0"/>
                </a:lnTo>
                <a:lnTo>
                  <a:pt x="449044" y="282897"/>
                </a:lnTo>
                <a:lnTo>
                  <a:pt x="0" y="28289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5" name="Freeform 15"/>
          <p:cNvSpPr/>
          <p:nvPr/>
        </p:nvSpPr>
        <p:spPr>
          <a:xfrm>
            <a:off x="9874926" y="6148146"/>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6" name="Freeform 16"/>
          <p:cNvSpPr/>
          <p:nvPr/>
        </p:nvSpPr>
        <p:spPr>
          <a:xfrm>
            <a:off x="9874926" y="5865248"/>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7" name="Freeform 17"/>
          <p:cNvSpPr/>
          <p:nvPr/>
        </p:nvSpPr>
        <p:spPr>
          <a:xfrm>
            <a:off x="9874926" y="5578353"/>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8" name="Freeform 18"/>
          <p:cNvSpPr/>
          <p:nvPr/>
        </p:nvSpPr>
        <p:spPr>
          <a:xfrm>
            <a:off x="9874926" y="5295456"/>
            <a:ext cx="449044" cy="282898"/>
          </a:xfrm>
          <a:custGeom>
            <a:avLst/>
            <a:gdLst/>
            <a:ahLst/>
            <a:cxnLst/>
            <a:rect l="l" t="t" r="r" b="b"/>
            <a:pathLst>
              <a:path w="449044" h="282898">
                <a:moveTo>
                  <a:pt x="0" y="0"/>
                </a:moveTo>
                <a:lnTo>
                  <a:pt x="449044" y="0"/>
                </a:lnTo>
                <a:lnTo>
                  <a:pt x="449044" y="282897"/>
                </a:lnTo>
                <a:lnTo>
                  <a:pt x="0" y="28289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9" name="Freeform 19"/>
          <p:cNvSpPr/>
          <p:nvPr/>
        </p:nvSpPr>
        <p:spPr>
          <a:xfrm>
            <a:off x="9874926" y="5012558"/>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20" name="Freeform 20"/>
          <p:cNvSpPr/>
          <p:nvPr/>
        </p:nvSpPr>
        <p:spPr>
          <a:xfrm>
            <a:off x="10910677" y="7757174"/>
            <a:ext cx="682586" cy="549482"/>
          </a:xfrm>
          <a:custGeom>
            <a:avLst/>
            <a:gdLst/>
            <a:ahLst/>
            <a:cxnLst/>
            <a:rect l="l" t="t" r="r" b="b"/>
            <a:pathLst>
              <a:path w="682586" h="549482">
                <a:moveTo>
                  <a:pt x="0" y="0"/>
                </a:moveTo>
                <a:lnTo>
                  <a:pt x="682586" y="0"/>
                </a:lnTo>
                <a:lnTo>
                  <a:pt x="682586" y="549482"/>
                </a:lnTo>
                <a:lnTo>
                  <a:pt x="0" y="54948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21" name="TextBox 21"/>
          <p:cNvSpPr txBox="1"/>
          <p:nvPr/>
        </p:nvSpPr>
        <p:spPr>
          <a:xfrm>
            <a:off x="887995" y="8246545"/>
            <a:ext cx="8856149" cy="1716913"/>
          </a:xfrm>
          <a:prstGeom prst="rect">
            <a:avLst/>
          </a:prstGeom>
        </p:spPr>
        <p:txBody>
          <a:bodyPr lIns="0" tIns="0" rIns="0" bIns="0" rtlCol="0" anchor="t">
            <a:spAutoFit/>
          </a:bodyPr>
          <a:lstStyle/>
          <a:p>
            <a:pPr algn="l">
              <a:lnSpc>
                <a:spcPts val="6776"/>
              </a:lnSpc>
            </a:pPr>
            <a:r>
              <a:rPr lang="en-US" sz="5600">
                <a:solidFill>
                  <a:srgbClr val="000000"/>
                </a:solidFill>
                <a:latin typeface="Open Sans Bold Bold"/>
              </a:rPr>
              <a:t>2. MỤC TIÊU CỦA ĐỀ TÀI</a:t>
            </a:r>
          </a:p>
          <a:p>
            <a:pPr algn="l">
              <a:lnSpc>
                <a:spcPts val="6776"/>
              </a:lnSpc>
            </a:pPr>
            <a:endParaRPr lang="en-US" sz="5600">
              <a:solidFill>
                <a:srgbClr val="000000"/>
              </a:solidFill>
              <a:latin typeface="Open Sans Bold Bold"/>
            </a:endParaRPr>
          </a:p>
        </p:txBody>
      </p:sp>
      <p:sp>
        <p:nvSpPr>
          <p:cNvPr id="22" name="TextBox 22"/>
          <p:cNvSpPr txBox="1"/>
          <p:nvPr/>
        </p:nvSpPr>
        <p:spPr>
          <a:xfrm>
            <a:off x="11645202" y="1710719"/>
            <a:ext cx="5175306" cy="761365"/>
          </a:xfrm>
          <a:prstGeom prst="rect">
            <a:avLst/>
          </a:prstGeom>
        </p:spPr>
        <p:txBody>
          <a:bodyPr lIns="0" tIns="0" rIns="0" bIns="0" rtlCol="0" anchor="t">
            <a:spAutoFit/>
          </a:bodyPr>
          <a:lstStyle/>
          <a:p>
            <a:pPr>
              <a:lnSpc>
                <a:spcPts val="3080"/>
              </a:lnSpc>
            </a:pPr>
            <a:r>
              <a:rPr lang="en-US" sz="2000" b="1">
                <a:solidFill>
                  <a:srgbClr val="004AAD"/>
                </a:solidFill>
                <a:latin typeface="Open Sans Italics" panose="020B0604020202020204" charset="0"/>
                <a:ea typeface="Open Sans Italics" panose="020B0604020202020204" charset="0"/>
                <a:cs typeface="Open Sans Italics" panose="020B0604020202020204" charset="0"/>
              </a:rPr>
              <a:t>Cải thiện độ chính xác trong việc dự đoán giá cổ phiếu của Sabeco</a:t>
            </a:r>
            <a:endParaRPr lang="en-US" sz="2000" b="1" dirty="0">
              <a:solidFill>
                <a:srgbClr val="004AAD"/>
              </a:solidFill>
              <a:latin typeface="Open Sans Italics" panose="020B0604020202020204" charset="0"/>
              <a:ea typeface="Open Sans Italics" panose="020B0604020202020204" charset="0"/>
              <a:cs typeface="Open Sans Italics" panose="020B0604020202020204" charset="0"/>
            </a:endParaRPr>
          </a:p>
        </p:txBody>
      </p:sp>
      <p:sp>
        <p:nvSpPr>
          <p:cNvPr id="23" name="TextBox 23"/>
          <p:cNvSpPr txBox="1"/>
          <p:nvPr/>
        </p:nvSpPr>
        <p:spPr>
          <a:xfrm>
            <a:off x="11645202" y="4871109"/>
            <a:ext cx="5457759" cy="364395"/>
          </a:xfrm>
          <a:prstGeom prst="rect">
            <a:avLst/>
          </a:prstGeom>
        </p:spPr>
        <p:txBody>
          <a:bodyPr lIns="0" tIns="0" rIns="0" bIns="0" rtlCol="0" anchor="t">
            <a:spAutoFit/>
          </a:bodyPr>
          <a:lstStyle/>
          <a:p>
            <a:pPr>
              <a:lnSpc>
                <a:spcPts val="3080"/>
              </a:lnSpc>
            </a:pPr>
            <a:r>
              <a:rPr lang="en-US" sz="2000" b="1">
                <a:solidFill>
                  <a:srgbClr val="004AAD"/>
                </a:solidFill>
                <a:latin typeface="Open Sans Italics" panose="020B0604020202020204" charset="0"/>
                <a:ea typeface="Open Sans Italics" panose="020B0604020202020204" charset="0"/>
                <a:cs typeface="Open Sans Italics" panose="020B0604020202020204" charset="0"/>
              </a:rPr>
              <a:t>Đánh giá hiệu quả của các mô hình học máy</a:t>
            </a:r>
            <a:endParaRPr lang="en-US" sz="2000" b="1" dirty="0">
              <a:solidFill>
                <a:srgbClr val="004AAD"/>
              </a:solidFill>
              <a:latin typeface="Open Sans Italics" panose="020B0604020202020204" charset="0"/>
              <a:ea typeface="Open Sans Italics" panose="020B0604020202020204" charset="0"/>
              <a:cs typeface="Open Sans Italics" panose="020B0604020202020204" charset="0"/>
            </a:endParaRPr>
          </a:p>
        </p:txBody>
      </p:sp>
      <p:sp>
        <p:nvSpPr>
          <p:cNvPr id="24" name="TextBox 24"/>
          <p:cNvSpPr txBox="1"/>
          <p:nvPr/>
        </p:nvSpPr>
        <p:spPr>
          <a:xfrm>
            <a:off x="11645202" y="3294271"/>
            <a:ext cx="5457759" cy="364395"/>
          </a:xfrm>
          <a:prstGeom prst="rect">
            <a:avLst/>
          </a:prstGeom>
        </p:spPr>
        <p:txBody>
          <a:bodyPr lIns="0" tIns="0" rIns="0" bIns="0" rtlCol="0" anchor="t">
            <a:spAutoFit/>
          </a:bodyPr>
          <a:lstStyle/>
          <a:p>
            <a:pPr>
              <a:lnSpc>
                <a:spcPts val="3080"/>
              </a:lnSpc>
            </a:pPr>
            <a:r>
              <a:rPr lang="vi-VN" sz="2000" b="1">
                <a:solidFill>
                  <a:srgbClr val="004AAD"/>
                </a:solidFill>
                <a:latin typeface="Open Sans Italics" panose="020B0604020202020204" charset="0"/>
                <a:ea typeface="Open Sans Italics" panose="020B0604020202020204" charset="0"/>
                <a:cs typeface="Open Sans Italics" panose="020B0604020202020204" charset="0"/>
              </a:rPr>
              <a:t>Phân tích tác động của các chính sách nhà nước</a:t>
            </a:r>
            <a:endParaRPr lang="en-US" sz="2000" b="1" dirty="0">
              <a:solidFill>
                <a:srgbClr val="004AAD"/>
              </a:solidFill>
              <a:latin typeface="Open Sans Italics" panose="020B0604020202020204" charset="0"/>
              <a:ea typeface="Open Sans Italics" panose="020B0604020202020204" charset="0"/>
              <a:cs typeface="Open Sans Italics" panose="020B0604020202020204" charset="0"/>
            </a:endParaRPr>
          </a:p>
        </p:txBody>
      </p:sp>
      <p:sp>
        <p:nvSpPr>
          <p:cNvPr id="25" name="TextBox 25"/>
          <p:cNvSpPr txBox="1"/>
          <p:nvPr/>
        </p:nvSpPr>
        <p:spPr>
          <a:xfrm>
            <a:off x="11645202" y="6282415"/>
            <a:ext cx="5018967" cy="364395"/>
          </a:xfrm>
          <a:prstGeom prst="rect">
            <a:avLst/>
          </a:prstGeom>
        </p:spPr>
        <p:txBody>
          <a:bodyPr lIns="0" tIns="0" rIns="0" bIns="0" rtlCol="0" anchor="t">
            <a:spAutoFit/>
          </a:bodyPr>
          <a:lstStyle/>
          <a:p>
            <a:pPr>
              <a:lnSpc>
                <a:spcPts val="3080"/>
              </a:lnSpc>
            </a:pPr>
            <a:r>
              <a:rPr lang="en-US" sz="2000" b="1">
                <a:solidFill>
                  <a:srgbClr val="004AAD"/>
                </a:solidFill>
                <a:latin typeface="Open Sans Italics" panose="020B0604020202020204" charset="0"/>
                <a:ea typeface="Open Sans Italics" panose="020B0604020202020204" charset="0"/>
                <a:cs typeface="Open Sans Italics" panose="020B0604020202020204" charset="0"/>
              </a:rPr>
              <a:t>Cung cấp thông tin và khuyến nghị</a:t>
            </a:r>
            <a:endParaRPr lang="en-US" sz="2000" b="1" dirty="0">
              <a:solidFill>
                <a:srgbClr val="004AAD"/>
              </a:solidFill>
              <a:latin typeface="Open Sans Italics" panose="020B0604020202020204" charset="0"/>
              <a:ea typeface="Open Sans Italics" panose="020B0604020202020204" charset="0"/>
              <a:cs typeface="Open Sans Italics" panose="020B0604020202020204" charset="0"/>
            </a:endParaRPr>
          </a:p>
        </p:txBody>
      </p:sp>
      <p:sp>
        <p:nvSpPr>
          <p:cNvPr id="26" name="TextBox 26"/>
          <p:cNvSpPr txBox="1"/>
          <p:nvPr/>
        </p:nvSpPr>
        <p:spPr>
          <a:xfrm>
            <a:off x="11672911" y="7693722"/>
            <a:ext cx="5018967" cy="761365"/>
          </a:xfrm>
          <a:prstGeom prst="rect">
            <a:avLst/>
          </a:prstGeom>
        </p:spPr>
        <p:txBody>
          <a:bodyPr lIns="0" tIns="0" rIns="0" bIns="0" rtlCol="0" anchor="t">
            <a:spAutoFit/>
          </a:bodyPr>
          <a:lstStyle/>
          <a:p>
            <a:pPr>
              <a:lnSpc>
                <a:spcPts val="3080"/>
              </a:lnSpc>
            </a:pPr>
            <a:r>
              <a:rPr lang="en-US" sz="2000" b="1">
                <a:solidFill>
                  <a:srgbClr val="004AAD"/>
                </a:solidFill>
                <a:latin typeface="Open Sans Italics" panose="020B0604020202020204" charset="0"/>
                <a:ea typeface="Open Sans Italics" panose="020B0604020202020204" charset="0"/>
                <a:cs typeface="Open Sans Italics" panose="020B0604020202020204" charset="0"/>
              </a:rPr>
              <a:t>X</a:t>
            </a:r>
            <a:r>
              <a:rPr lang="vi-VN" sz="2000" b="1">
                <a:solidFill>
                  <a:srgbClr val="004AAD"/>
                </a:solidFill>
                <a:latin typeface="Open Sans Italics" panose="020B0604020202020204" charset="0"/>
                <a:ea typeface="Open Sans Italics" panose="020B0604020202020204" charset="0"/>
                <a:cs typeface="Open Sans Italics" panose="020B0604020202020204" charset="0"/>
              </a:rPr>
              <a:t>em xét các yếu tố kinh tế vĩ mô ảnh hưởng đến thị trường chứng khoán</a:t>
            </a:r>
            <a:endParaRPr lang="en-US" sz="2000" b="1" dirty="0">
              <a:solidFill>
                <a:srgbClr val="004AAD"/>
              </a:solidFill>
              <a:latin typeface="Open Sans Italics" panose="020B0604020202020204" charset="0"/>
              <a:ea typeface="Open Sans Italics" panose="020B0604020202020204" charset="0"/>
              <a:cs typeface="Open Sans Italics"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anim calcmode="lin" valueType="num">
                                      <p:cBhvr>
                                        <p:cTn id="61" dur="1000" fill="hold"/>
                                        <p:tgtEl>
                                          <p:spTgt spid="26"/>
                                        </p:tgtEl>
                                        <p:attrNameLst>
                                          <p:attrName>ppt_x</p:attrName>
                                        </p:attrNameLst>
                                      </p:cBhvr>
                                      <p:tavLst>
                                        <p:tav tm="0">
                                          <p:val>
                                            <p:strVal val="#ppt_x"/>
                                          </p:val>
                                        </p:tav>
                                        <p:tav tm="100000">
                                          <p:val>
                                            <p:strVal val="#ppt_x"/>
                                          </p:val>
                                        </p:tav>
                                      </p:tavLst>
                                    </p:anim>
                                    <p:anim calcmode="lin" valueType="num">
                                      <p:cBhvr>
                                        <p:cTn id="6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0" grpId="0" animBg="1"/>
      <p:bldP spid="22" grpId="0"/>
      <p:bldP spid="23" grpId="0"/>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BFBFB">
                <a:alpha val="89804"/>
              </a:srgbClr>
            </a:solidFill>
          </p:spPr>
          <p:txBody>
            <a:bodyPr/>
            <a:lstStyle/>
            <a:p>
              <a:endParaRPr lang="en-US"/>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239025" y="3497898"/>
            <a:ext cx="6762764" cy="1217823"/>
            <a:chOff x="0" y="0"/>
            <a:chExt cx="1710020" cy="320744"/>
          </a:xfrm>
        </p:grpSpPr>
        <p:sp>
          <p:nvSpPr>
            <p:cNvPr id="7" name="Freeform 7"/>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0D0F68"/>
            </a:solidFill>
            <a:ln cap="rnd">
              <a:noFill/>
              <a:prstDash val="dash"/>
              <a:round/>
            </a:ln>
          </p:spPr>
          <p:txBody>
            <a:bodyPr/>
            <a:lstStyle/>
            <a:p>
              <a:endParaRPr lang="en-US"/>
            </a:p>
          </p:txBody>
        </p:sp>
        <p:sp>
          <p:nvSpPr>
            <p:cNvPr id="8" name="TextBox 8"/>
            <p:cNvSpPr txBox="1"/>
            <p:nvPr/>
          </p:nvSpPr>
          <p:spPr>
            <a:xfrm>
              <a:off x="0" y="-38100"/>
              <a:ext cx="1710020" cy="358844"/>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2414660" y="3687710"/>
            <a:ext cx="884008" cy="762000"/>
          </a:xfrm>
          <a:prstGeom prst="rect">
            <a:avLst/>
          </a:prstGeom>
        </p:spPr>
        <p:txBody>
          <a:bodyPr lIns="0" tIns="0" rIns="0" bIns="0" rtlCol="0" anchor="t">
            <a:spAutoFit/>
          </a:bodyPr>
          <a:lstStyle/>
          <a:p>
            <a:pPr algn="ctr">
              <a:lnSpc>
                <a:spcPts val="6299"/>
              </a:lnSpc>
            </a:pPr>
            <a:r>
              <a:rPr lang="en-US" sz="4500">
                <a:solidFill>
                  <a:srgbClr val="FFFFFF"/>
                </a:solidFill>
                <a:latin typeface="Open Sans Bold Bold"/>
              </a:rPr>
              <a:t>01</a:t>
            </a:r>
          </a:p>
        </p:txBody>
      </p:sp>
      <p:sp>
        <p:nvSpPr>
          <p:cNvPr id="10" name="TextBox 10"/>
          <p:cNvSpPr txBox="1"/>
          <p:nvPr/>
        </p:nvSpPr>
        <p:spPr>
          <a:xfrm>
            <a:off x="3408449" y="3716285"/>
            <a:ext cx="5422968" cy="694614"/>
          </a:xfrm>
          <a:prstGeom prst="rect">
            <a:avLst/>
          </a:prstGeom>
        </p:spPr>
        <p:txBody>
          <a:bodyPr wrap="square" lIns="0" tIns="0" rIns="0" bIns="0" rtlCol="0" anchor="t">
            <a:spAutoFit/>
          </a:bodyPr>
          <a:lstStyle/>
          <a:p>
            <a:pPr algn="l">
              <a:lnSpc>
                <a:spcPts val="2800"/>
              </a:lnSpc>
            </a:pPr>
            <a:r>
              <a:rPr lang="en-US" sz="2000">
                <a:solidFill>
                  <a:srgbClr val="FFFFFF"/>
                </a:solidFill>
                <a:latin typeface="Open Sans Bold"/>
              </a:rPr>
              <a:t>Thực hiện phân tích tài chính toàn diện về Sabeco</a:t>
            </a:r>
            <a:endParaRPr lang="en-US" sz="2000" dirty="0">
              <a:solidFill>
                <a:srgbClr val="FFFFFF"/>
              </a:solidFill>
              <a:latin typeface="Open Sans Bold"/>
            </a:endParaRPr>
          </a:p>
        </p:txBody>
      </p:sp>
      <p:grpSp>
        <p:nvGrpSpPr>
          <p:cNvPr id="11" name="Group 11"/>
          <p:cNvGrpSpPr/>
          <p:nvPr/>
        </p:nvGrpSpPr>
        <p:grpSpPr>
          <a:xfrm>
            <a:off x="9556243" y="3497898"/>
            <a:ext cx="6762764" cy="1217823"/>
            <a:chOff x="0" y="0"/>
            <a:chExt cx="1710020" cy="320744"/>
          </a:xfrm>
        </p:grpSpPr>
        <p:sp>
          <p:nvSpPr>
            <p:cNvPr id="12" name="Freeform 12"/>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65A4CD"/>
            </a:solidFill>
          </p:spPr>
          <p:txBody>
            <a:bodyPr/>
            <a:lstStyle/>
            <a:p>
              <a:endParaRPr lang="en-US"/>
            </a:p>
          </p:txBody>
        </p:sp>
        <p:sp>
          <p:nvSpPr>
            <p:cNvPr id="13" name="TextBox 13"/>
            <p:cNvSpPr txBox="1"/>
            <p:nvPr/>
          </p:nvSpPr>
          <p:spPr>
            <a:xfrm>
              <a:off x="0" y="-38100"/>
              <a:ext cx="1710020" cy="358844"/>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9860117" y="3687710"/>
            <a:ext cx="884008" cy="762000"/>
          </a:xfrm>
          <a:prstGeom prst="rect">
            <a:avLst/>
          </a:prstGeom>
        </p:spPr>
        <p:txBody>
          <a:bodyPr lIns="0" tIns="0" rIns="0" bIns="0" rtlCol="0" anchor="t">
            <a:spAutoFit/>
          </a:bodyPr>
          <a:lstStyle/>
          <a:p>
            <a:pPr algn="ctr">
              <a:lnSpc>
                <a:spcPts val="6299"/>
              </a:lnSpc>
            </a:pPr>
            <a:r>
              <a:rPr lang="en-US" sz="4500">
                <a:solidFill>
                  <a:srgbClr val="0D0F68"/>
                </a:solidFill>
                <a:latin typeface="Garet Bold"/>
              </a:rPr>
              <a:t>02</a:t>
            </a:r>
          </a:p>
        </p:txBody>
      </p:sp>
      <p:sp>
        <p:nvSpPr>
          <p:cNvPr id="15" name="TextBox 15"/>
          <p:cNvSpPr txBox="1"/>
          <p:nvPr/>
        </p:nvSpPr>
        <p:spPr>
          <a:xfrm>
            <a:off x="10832532" y="3572625"/>
            <a:ext cx="5398068" cy="1053686"/>
          </a:xfrm>
          <a:prstGeom prst="rect">
            <a:avLst/>
          </a:prstGeom>
        </p:spPr>
        <p:txBody>
          <a:bodyPr wrap="square" lIns="0" tIns="0" rIns="0" bIns="0" rtlCol="0" anchor="t">
            <a:spAutoFit/>
          </a:bodyPr>
          <a:lstStyle/>
          <a:p>
            <a:pPr algn="l">
              <a:lnSpc>
                <a:spcPts val="2800"/>
              </a:lnSpc>
            </a:pPr>
            <a:r>
              <a:rPr lang="vi-VN" sz="2000">
                <a:solidFill>
                  <a:srgbClr val="0D0F68"/>
                </a:solidFill>
                <a:latin typeface="Open Sans Bold Bold"/>
              </a:rPr>
              <a:t>Dự đoán chính xác giá cổ phiếu tương lai của Sabeco bằng cách sử</a:t>
            </a:r>
            <a:r>
              <a:rPr lang="en-US" sz="2000">
                <a:solidFill>
                  <a:srgbClr val="0D0F68"/>
                </a:solidFill>
                <a:latin typeface="Open Sans Bold Bold"/>
              </a:rPr>
              <a:t> </a:t>
            </a:r>
            <a:r>
              <a:rPr lang="vi-VN" sz="2000">
                <a:solidFill>
                  <a:srgbClr val="0D0F68"/>
                </a:solidFill>
                <a:latin typeface="Open Sans Bold Bold"/>
              </a:rPr>
              <a:t>dụng các mô hình AI khác nhau</a:t>
            </a:r>
            <a:endParaRPr lang="en-US" sz="2000">
              <a:solidFill>
                <a:srgbClr val="0D0F68"/>
              </a:solidFill>
              <a:latin typeface="Open Sans Bold Bold"/>
            </a:endParaRPr>
          </a:p>
        </p:txBody>
      </p:sp>
      <p:grpSp>
        <p:nvGrpSpPr>
          <p:cNvPr id="22" name="Group 22"/>
          <p:cNvGrpSpPr/>
          <p:nvPr/>
        </p:nvGrpSpPr>
        <p:grpSpPr>
          <a:xfrm>
            <a:off x="9556243" y="5272829"/>
            <a:ext cx="6762764" cy="1217823"/>
            <a:chOff x="0" y="0"/>
            <a:chExt cx="1710020" cy="320744"/>
          </a:xfrm>
        </p:grpSpPr>
        <p:sp>
          <p:nvSpPr>
            <p:cNvPr id="23" name="Freeform 23"/>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65A4CD"/>
            </a:solidFill>
          </p:spPr>
          <p:txBody>
            <a:bodyPr/>
            <a:lstStyle/>
            <a:p>
              <a:endParaRPr lang="en-US"/>
            </a:p>
          </p:txBody>
        </p:sp>
        <p:sp>
          <p:nvSpPr>
            <p:cNvPr id="24" name="TextBox 24"/>
            <p:cNvSpPr txBox="1"/>
            <p:nvPr/>
          </p:nvSpPr>
          <p:spPr>
            <a:xfrm>
              <a:off x="0" y="-38100"/>
              <a:ext cx="1710020" cy="358844"/>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9860117" y="5462640"/>
            <a:ext cx="884008" cy="762000"/>
          </a:xfrm>
          <a:prstGeom prst="rect">
            <a:avLst/>
          </a:prstGeom>
        </p:spPr>
        <p:txBody>
          <a:bodyPr lIns="0" tIns="0" rIns="0" bIns="0" rtlCol="0" anchor="t">
            <a:spAutoFit/>
          </a:bodyPr>
          <a:lstStyle/>
          <a:p>
            <a:pPr algn="ctr">
              <a:lnSpc>
                <a:spcPts val="6299"/>
              </a:lnSpc>
            </a:pPr>
            <a:r>
              <a:rPr lang="en-US" sz="4500">
                <a:solidFill>
                  <a:srgbClr val="0D0F68"/>
                </a:solidFill>
                <a:latin typeface="Garet Bold"/>
              </a:rPr>
              <a:t>04</a:t>
            </a:r>
          </a:p>
        </p:txBody>
      </p:sp>
      <p:sp>
        <p:nvSpPr>
          <p:cNvPr id="26" name="TextBox 26"/>
          <p:cNvSpPr txBox="1"/>
          <p:nvPr/>
        </p:nvSpPr>
        <p:spPr>
          <a:xfrm>
            <a:off x="10832532" y="5339349"/>
            <a:ext cx="5398068" cy="1053686"/>
          </a:xfrm>
          <a:prstGeom prst="rect">
            <a:avLst/>
          </a:prstGeom>
        </p:spPr>
        <p:txBody>
          <a:bodyPr wrap="square" lIns="0" tIns="0" rIns="0" bIns="0" rtlCol="0" anchor="t">
            <a:spAutoFit/>
          </a:bodyPr>
          <a:lstStyle/>
          <a:p>
            <a:pPr algn="l">
              <a:lnSpc>
                <a:spcPts val="2800"/>
              </a:lnSpc>
            </a:pPr>
            <a:r>
              <a:rPr lang="vi-VN" sz="2000">
                <a:solidFill>
                  <a:srgbClr val="0D0F68"/>
                </a:solidFill>
                <a:latin typeface="Open Sans Bold Bold"/>
              </a:rPr>
              <a:t>Xem xét tác động của các chính sách nhà nước như Nghị định 100 đến hiệu quả tài chính và giá cổ phiếu của</a:t>
            </a:r>
            <a:r>
              <a:rPr lang="en-US" sz="2000">
                <a:solidFill>
                  <a:srgbClr val="0D0F68"/>
                </a:solidFill>
                <a:latin typeface="Open Sans Bold Bold"/>
              </a:rPr>
              <a:t> </a:t>
            </a:r>
            <a:r>
              <a:rPr lang="vi-VN" sz="2000">
                <a:solidFill>
                  <a:srgbClr val="0D0F68"/>
                </a:solidFill>
                <a:latin typeface="Open Sans Bold Bold"/>
              </a:rPr>
              <a:t>Sabeco</a:t>
            </a:r>
            <a:endParaRPr lang="en-US" sz="2000">
              <a:solidFill>
                <a:srgbClr val="0D0F68"/>
              </a:solidFill>
              <a:latin typeface="Open Sans Bold Bold"/>
            </a:endParaRPr>
          </a:p>
        </p:txBody>
      </p:sp>
      <p:grpSp>
        <p:nvGrpSpPr>
          <p:cNvPr id="27" name="Group 27"/>
          <p:cNvGrpSpPr/>
          <p:nvPr/>
        </p:nvGrpSpPr>
        <p:grpSpPr>
          <a:xfrm>
            <a:off x="2239025" y="5272829"/>
            <a:ext cx="6762764" cy="1217823"/>
            <a:chOff x="0" y="0"/>
            <a:chExt cx="1710020" cy="320744"/>
          </a:xfrm>
        </p:grpSpPr>
        <p:sp>
          <p:nvSpPr>
            <p:cNvPr id="28" name="Freeform 28"/>
            <p:cNvSpPr/>
            <p:nvPr/>
          </p:nvSpPr>
          <p:spPr>
            <a:xfrm>
              <a:off x="0" y="0"/>
              <a:ext cx="1710020" cy="320744"/>
            </a:xfrm>
            <a:custGeom>
              <a:avLst/>
              <a:gdLst/>
              <a:ahLst/>
              <a:cxnLst/>
              <a:rect l="l" t="t" r="r" b="b"/>
              <a:pathLst>
                <a:path w="1710020" h="320744">
                  <a:moveTo>
                    <a:pt x="60812" y="0"/>
                  </a:moveTo>
                  <a:lnTo>
                    <a:pt x="1649208" y="0"/>
                  </a:lnTo>
                  <a:cubicBezTo>
                    <a:pt x="1682793" y="0"/>
                    <a:pt x="1710020" y="27227"/>
                    <a:pt x="1710020" y="60812"/>
                  </a:cubicBezTo>
                  <a:lnTo>
                    <a:pt x="1710020" y="259931"/>
                  </a:lnTo>
                  <a:cubicBezTo>
                    <a:pt x="1710020" y="293517"/>
                    <a:pt x="1682793" y="320744"/>
                    <a:pt x="1649208" y="320744"/>
                  </a:cubicBezTo>
                  <a:lnTo>
                    <a:pt x="60812" y="320744"/>
                  </a:lnTo>
                  <a:cubicBezTo>
                    <a:pt x="27227" y="320744"/>
                    <a:pt x="0" y="293517"/>
                    <a:pt x="0" y="259931"/>
                  </a:cubicBezTo>
                  <a:lnTo>
                    <a:pt x="0" y="60812"/>
                  </a:lnTo>
                  <a:cubicBezTo>
                    <a:pt x="0" y="27227"/>
                    <a:pt x="27227" y="0"/>
                    <a:pt x="60812" y="0"/>
                  </a:cubicBezTo>
                  <a:close/>
                </a:path>
              </a:pathLst>
            </a:custGeom>
            <a:solidFill>
              <a:srgbClr val="0D0F68"/>
            </a:solidFill>
          </p:spPr>
          <p:txBody>
            <a:bodyPr/>
            <a:lstStyle/>
            <a:p>
              <a:endParaRPr lang="en-US"/>
            </a:p>
          </p:txBody>
        </p:sp>
        <p:sp>
          <p:nvSpPr>
            <p:cNvPr id="29" name="TextBox 29"/>
            <p:cNvSpPr txBox="1"/>
            <p:nvPr/>
          </p:nvSpPr>
          <p:spPr>
            <a:xfrm>
              <a:off x="0" y="-38100"/>
              <a:ext cx="1710020" cy="358844"/>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2414660" y="5462640"/>
            <a:ext cx="884008" cy="762000"/>
          </a:xfrm>
          <a:prstGeom prst="rect">
            <a:avLst/>
          </a:prstGeom>
        </p:spPr>
        <p:txBody>
          <a:bodyPr lIns="0" tIns="0" rIns="0" bIns="0" rtlCol="0" anchor="t">
            <a:spAutoFit/>
          </a:bodyPr>
          <a:lstStyle/>
          <a:p>
            <a:pPr algn="ctr">
              <a:lnSpc>
                <a:spcPts val="6299"/>
              </a:lnSpc>
            </a:pPr>
            <a:r>
              <a:rPr lang="en-US" sz="4500">
                <a:solidFill>
                  <a:srgbClr val="FFFFFF"/>
                </a:solidFill>
                <a:latin typeface="Garet Bold"/>
              </a:rPr>
              <a:t>03</a:t>
            </a:r>
          </a:p>
        </p:txBody>
      </p:sp>
      <p:sp>
        <p:nvSpPr>
          <p:cNvPr id="31" name="TextBox 31"/>
          <p:cNvSpPr txBox="1"/>
          <p:nvPr/>
        </p:nvSpPr>
        <p:spPr>
          <a:xfrm>
            <a:off x="3348985" y="5339349"/>
            <a:ext cx="5482432" cy="1053686"/>
          </a:xfrm>
          <a:prstGeom prst="rect">
            <a:avLst/>
          </a:prstGeom>
        </p:spPr>
        <p:txBody>
          <a:bodyPr wrap="square" lIns="0" tIns="0" rIns="0" bIns="0" rtlCol="0" anchor="t">
            <a:spAutoFit/>
          </a:bodyPr>
          <a:lstStyle/>
          <a:p>
            <a:pPr algn="l">
              <a:lnSpc>
                <a:spcPts val="2800"/>
              </a:lnSpc>
            </a:pPr>
            <a:r>
              <a:rPr lang="en-US" sz="2000">
                <a:solidFill>
                  <a:srgbClr val="FFFFFF"/>
                </a:solidFill>
                <a:latin typeface="Open Sans Bold"/>
              </a:rPr>
              <a:t>So sánh hiệu suất của các mô hình AI này và xác định mô hình hiệu quả nhất cho </a:t>
            </a:r>
          </a:p>
          <a:p>
            <a:pPr algn="l">
              <a:lnSpc>
                <a:spcPts val="2800"/>
              </a:lnSpc>
            </a:pPr>
            <a:r>
              <a:rPr lang="en-US" sz="2000">
                <a:solidFill>
                  <a:srgbClr val="FFFFFF"/>
                </a:solidFill>
                <a:latin typeface="Open Sans Bold"/>
              </a:rPr>
              <a:t>việc dự đoán giá cổ phiếu</a:t>
            </a:r>
          </a:p>
        </p:txBody>
      </p:sp>
      <p:sp>
        <p:nvSpPr>
          <p:cNvPr id="32" name="TextBox 32"/>
          <p:cNvSpPr txBox="1"/>
          <p:nvPr/>
        </p:nvSpPr>
        <p:spPr>
          <a:xfrm>
            <a:off x="5128168" y="1936718"/>
            <a:ext cx="8856149" cy="859663"/>
          </a:xfrm>
          <a:prstGeom prst="rect">
            <a:avLst/>
          </a:prstGeom>
        </p:spPr>
        <p:txBody>
          <a:bodyPr lIns="0" tIns="0" rIns="0" bIns="0" rtlCol="0" anchor="t">
            <a:spAutoFit/>
          </a:bodyPr>
          <a:lstStyle/>
          <a:p>
            <a:pPr algn="l">
              <a:lnSpc>
                <a:spcPts val="6776"/>
              </a:lnSpc>
            </a:pPr>
            <a:r>
              <a:rPr lang="en-US" sz="5600">
                <a:solidFill>
                  <a:srgbClr val="0D0F68"/>
                </a:solidFill>
                <a:latin typeface="Open Sans Bold Bold"/>
              </a:rPr>
              <a:t>3. NỘI DUNG CHÍNH</a:t>
            </a:r>
          </a:p>
        </p:txBody>
      </p:sp>
      <p:sp>
        <p:nvSpPr>
          <p:cNvPr id="33" name="TextBox 33"/>
          <p:cNvSpPr txBox="1"/>
          <p:nvPr/>
        </p:nvSpPr>
        <p:spPr>
          <a:xfrm>
            <a:off x="7025442" y="7738427"/>
            <a:ext cx="4621350" cy="419100"/>
          </a:xfrm>
          <a:prstGeom prst="rect">
            <a:avLst/>
          </a:prstGeom>
        </p:spPr>
        <p:txBody>
          <a:bodyPr lIns="0" tIns="0" rIns="0" bIns="0" rtlCol="0" anchor="t">
            <a:spAutoFit/>
          </a:bodyPr>
          <a:lstStyle/>
          <a:p>
            <a:pPr marL="0" lvl="0" indent="0" algn="ctr">
              <a:lnSpc>
                <a:spcPts val="3449"/>
              </a:lnSpc>
              <a:spcBef>
                <a:spcPct val="0"/>
              </a:spcBef>
            </a:pPr>
            <a:r>
              <a:rPr lang="en-US" sz="2499">
                <a:solidFill>
                  <a:srgbClr val="FFFFFF"/>
                </a:solidFill>
                <a:latin typeface="Open Sans Bold"/>
              </a:rPr>
              <a:t>Kiểm thử</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82" b="-5184"/>
            </a:stretch>
          </a:blipFill>
        </p:spPr>
        <p:txBody>
          <a:bodyPr/>
          <a:lstStyle/>
          <a:p>
            <a:endParaRPr lang="en-US"/>
          </a:p>
        </p:txBody>
      </p:sp>
      <p:sp>
        <p:nvSpPr>
          <p:cNvPr id="3" name="Freeform 3"/>
          <p:cNvSpPr/>
          <p:nvPr/>
        </p:nvSpPr>
        <p:spPr>
          <a:xfrm>
            <a:off x="16665830" y="9661860"/>
            <a:ext cx="1186940" cy="201780"/>
          </a:xfrm>
          <a:custGeom>
            <a:avLst/>
            <a:gdLst/>
            <a:ahLst/>
            <a:cxnLst/>
            <a:rect l="l" t="t" r="r" b="b"/>
            <a:pathLst>
              <a:path w="1186940" h="201780">
                <a:moveTo>
                  <a:pt x="0" y="0"/>
                </a:moveTo>
                <a:lnTo>
                  <a:pt x="1186940" y="0"/>
                </a:lnTo>
                <a:lnTo>
                  <a:pt x="1186940" y="201779"/>
                </a:lnTo>
                <a:lnTo>
                  <a:pt x="0" y="2017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665830" y="9460080"/>
            <a:ext cx="1186940" cy="201780"/>
          </a:xfrm>
          <a:custGeom>
            <a:avLst/>
            <a:gdLst/>
            <a:ahLst/>
            <a:cxnLst/>
            <a:rect l="l" t="t" r="r" b="b"/>
            <a:pathLst>
              <a:path w="1186940" h="201780">
                <a:moveTo>
                  <a:pt x="0" y="0"/>
                </a:moveTo>
                <a:lnTo>
                  <a:pt x="1186940" y="0"/>
                </a:lnTo>
                <a:lnTo>
                  <a:pt x="1186940" y="201780"/>
                </a:lnTo>
                <a:lnTo>
                  <a:pt x="0" y="201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665830" y="9258300"/>
            <a:ext cx="1186940" cy="201780"/>
          </a:xfrm>
          <a:custGeom>
            <a:avLst/>
            <a:gdLst/>
            <a:ahLst/>
            <a:cxnLst/>
            <a:rect l="l" t="t" r="r" b="b"/>
            <a:pathLst>
              <a:path w="1186940" h="201780">
                <a:moveTo>
                  <a:pt x="0" y="0"/>
                </a:moveTo>
                <a:lnTo>
                  <a:pt x="1186940" y="0"/>
                </a:lnTo>
                <a:lnTo>
                  <a:pt x="1186940" y="201780"/>
                </a:lnTo>
                <a:lnTo>
                  <a:pt x="0" y="2017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907336" y="4122497"/>
            <a:ext cx="15351964" cy="996940"/>
          </a:xfrm>
          <a:prstGeom prst="rect">
            <a:avLst/>
          </a:prstGeom>
        </p:spPr>
        <p:txBody>
          <a:bodyPr wrap="square" lIns="0" tIns="0" rIns="0" bIns="0" rtlCol="0" anchor="t">
            <a:spAutoFit/>
          </a:bodyPr>
          <a:lstStyle/>
          <a:p>
            <a:pPr algn="ctr">
              <a:lnSpc>
                <a:spcPts val="8315"/>
              </a:lnSpc>
            </a:pPr>
            <a:r>
              <a:rPr lang="en-US" sz="6000">
                <a:solidFill>
                  <a:srgbClr val="FFFFFF"/>
                </a:solidFill>
                <a:latin typeface="Open Sans Bold Bold"/>
              </a:rPr>
              <a:t>II.PHƯƠNG PHÁP NGHIÊN CỨU</a:t>
            </a:r>
            <a:endParaRPr lang="en-US" sz="6000" dirty="0">
              <a:solidFill>
                <a:srgbClr val="FFFFFF"/>
              </a:solidFill>
              <a:latin typeface="Open Sans Bold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sp>
        <p:nvSpPr>
          <p:cNvPr id="3" name="Freeform 3"/>
          <p:cNvSpPr/>
          <p:nvPr/>
        </p:nvSpPr>
        <p:spPr>
          <a:xfrm rot="5400000">
            <a:off x="12115800" y="1391100"/>
            <a:ext cx="10287000" cy="7504800"/>
          </a:xfrm>
          <a:custGeom>
            <a:avLst/>
            <a:gdLst/>
            <a:ahLst/>
            <a:cxnLst/>
            <a:rect l="l" t="t" r="r" b="b"/>
            <a:pathLst>
              <a:path w="11264240" h="7504800">
                <a:moveTo>
                  <a:pt x="0" y="0"/>
                </a:moveTo>
                <a:lnTo>
                  <a:pt x="11264240" y="0"/>
                </a:lnTo>
                <a:lnTo>
                  <a:pt x="11264240" y="7504800"/>
                </a:lnTo>
                <a:lnTo>
                  <a:pt x="0" y="750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a:off x="1860432" y="1375897"/>
            <a:ext cx="461247" cy="497972"/>
          </a:xfrm>
          <a:custGeom>
            <a:avLst/>
            <a:gdLst/>
            <a:ahLst/>
            <a:cxnLst/>
            <a:rect l="l" t="t" r="r" b="b"/>
            <a:pathLst>
              <a:path w="461247" h="497972">
                <a:moveTo>
                  <a:pt x="0" y="0"/>
                </a:moveTo>
                <a:lnTo>
                  <a:pt x="461247" y="0"/>
                </a:lnTo>
                <a:lnTo>
                  <a:pt x="461247" y="497972"/>
                </a:lnTo>
                <a:lnTo>
                  <a:pt x="0" y="4979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860432" y="4533900"/>
            <a:ext cx="471206" cy="497972"/>
          </a:xfrm>
          <a:custGeom>
            <a:avLst/>
            <a:gdLst/>
            <a:ahLst/>
            <a:cxnLst/>
            <a:rect l="l" t="t" r="r" b="b"/>
            <a:pathLst>
              <a:path w="471206" h="497972">
                <a:moveTo>
                  <a:pt x="0" y="0"/>
                </a:moveTo>
                <a:lnTo>
                  <a:pt x="471206" y="0"/>
                </a:lnTo>
                <a:lnTo>
                  <a:pt x="471206" y="497972"/>
                </a:lnTo>
                <a:lnTo>
                  <a:pt x="0" y="4979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336660" y="964964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349235" y="937801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336660" y="910639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336660" y="883476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349235" y="856314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349235" y="829151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349235" y="801989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349235" y="774826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TextBox 17"/>
          <p:cNvSpPr txBox="1"/>
          <p:nvPr/>
        </p:nvSpPr>
        <p:spPr>
          <a:xfrm>
            <a:off x="2560527" y="1375897"/>
            <a:ext cx="8915497" cy="474489"/>
          </a:xfrm>
          <a:prstGeom prst="rect">
            <a:avLst/>
          </a:prstGeom>
        </p:spPr>
        <p:txBody>
          <a:bodyPr lIns="0" tIns="0" rIns="0" bIns="0" rtlCol="0" anchor="t">
            <a:spAutoFit/>
          </a:bodyPr>
          <a:lstStyle/>
          <a:p>
            <a:pPr algn="l">
              <a:lnSpc>
                <a:spcPts val="3695"/>
              </a:lnSpc>
            </a:pPr>
            <a:r>
              <a:rPr lang="en-US" sz="3200">
                <a:solidFill>
                  <a:srgbClr val="FFDE59"/>
                </a:solidFill>
                <a:latin typeface="Open Sans Bold Bold"/>
              </a:rPr>
              <a:t>Thiết kế nghiên cứu</a:t>
            </a:r>
            <a:endParaRPr lang="en-US" sz="3200" dirty="0">
              <a:solidFill>
                <a:srgbClr val="FFDE59"/>
              </a:solidFill>
              <a:latin typeface="Open Sans Bold Bold"/>
            </a:endParaRPr>
          </a:p>
        </p:txBody>
      </p:sp>
      <p:sp>
        <p:nvSpPr>
          <p:cNvPr id="18" name="TextBox 18"/>
          <p:cNvSpPr txBox="1"/>
          <p:nvPr/>
        </p:nvSpPr>
        <p:spPr>
          <a:xfrm>
            <a:off x="2560527" y="4563035"/>
            <a:ext cx="8251566" cy="474489"/>
          </a:xfrm>
          <a:prstGeom prst="rect">
            <a:avLst/>
          </a:prstGeom>
        </p:spPr>
        <p:txBody>
          <a:bodyPr lIns="0" tIns="0" rIns="0" bIns="0" rtlCol="0" anchor="t">
            <a:spAutoFit/>
          </a:bodyPr>
          <a:lstStyle/>
          <a:p>
            <a:pPr algn="l">
              <a:lnSpc>
                <a:spcPts val="3695"/>
              </a:lnSpc>
            </a:pPr>
            <a:r>
              <a:rPr lang="en-US" sz="3200">
                <a:solidFill>
                  <a:srgbClr val="FFDE59"/>
                </a:solidFill>
                <a:latin typeface="Open Sans Bold Bold"/>
              </a:rPr>
              <a:t>Chuẩn bị dữ liệu</a:t>
            </a:r>
            <a:endParaRPr lang="en-US" sz="3200" dirty="0">
              <a:solidFill>
                <a:srgbClr val="FFDE59"/>
              </a:solidFill>
              <a:latin typeface="Open Sans Bold Bold"/>
            </a:endParaRPr>
          </a:p>
        </p:txBody>
      </p:sp>
      <p:sp>
        <p:nvSpPr>
          <p:cNvPr id="24" name="TextBox 21">
            <a:extLst>
              <a:ext uri="{FF2B5EF4-FFF2-40B4-BE49-F238E27FC236}">
                <a16:creationId xmlns:a16="http://schemas.microsoft.com/office/drawing/2014/main" id="{29707455-D296-045D-23D4-2F770BE6315B}"/>
              </a:ext>
            </a:extLst>
          </p:cNvPr>
          <p:cNvSpPr txBox="1"/>
          <p:nvPr/>
        </p:nvSpPr>
        <p:spPr>
          <a:xfrm>
            <a:off x="2461720" y="5143500"/>
            <a:ext cx="8915497" cy="2156937"/>
          </a:xfrm>
          <a:prstGeom prst="rect">
            <a:avLst/>
          </a:prstGeom>
        </p:spPr>
        <p:txBody>
          <a:bodyPr lIns="0" tIns="0" rIns="0" bIns="0" rtlCol="0" anchor="t">
            <a:spAutoFit/>
          </a:bodyPr>
          <a:lstStyle/>
          <a:p>
            <a:pPr marL="323850" lvl="1" indent="-161925" algn="l">
              <a:lnSpc>
                <a:spcPct val="150000"/>
              </a:lnSpc>
              <a:buFont typeface="Arial"/>
              <a:buChar char="•"/>
            </a:pPr>
            <a:r>
              <a:rPr lang="en-US" sz="2400">
                <a:solidFill>
                  <a:srgbClr val="FFFFFF"/>
                </a:solidFill>
                <a:latin typeface="Open Sans Italics" panose="020B0604020202020204" charset="0"/>
                <a:ea typeface="Open Sans Italics" panose="020B0604020202020204" charset="0"/>
                <a:cs typeface="Open Sans Italics" panose="020B0604020202020204" charset="0"/>
              </a:rPr>
              <a:t> Làm sạch dữ liệu</a:t>
            </a:r>
            <a:endParaRPr lang="en-US" sz="2400" dirty="0">
              <a:solidFill>
                <a:srgbClr val="FFFFFF"/>
              </a:solidFill>
              <a:latin typeface="Open Sans Italics" panose="020B0604020202020204" charset="0"/>
              <a:ea typeface="Open Sans Italics" panose="020B0604020202020204" charset="0"/>
              <a:cs typeface="Open Sans Italics" panose="020B0604020202020204" charset="0"/>
            </a:endParaRPr>
          </a:p>
          <a:p>
            <a:pPr marL="323850" lvl="1" indent="-161925">
              <a:lnSpc>
                <a:spcPct val="150000"/>
              </a:lnSpc>
              <a:buFont typeface="Arial"/>
              <a:buChar char="•"/>
            </a:pPr>
            <a:r>
              <a:rPr lang="en-US" sz="2400">
                <a:solidFill>
                  <a:srgbClr val="FFFFFF"/>
                </a:solidFill>
                <a:latin typeface="Open Sans Italics" panose="020B0604020202020204" charset="0"/>
                <a:ea typeface="Open Sans Italics" panose="020B0604020202020204" charset="0"/>
                <a:cs typeface="Open Sans Italics" panose="020B0604020202020204" charset="0"/>
              </a:rPr>
              <a:t> Xử lý giá trị thiếu</a:t>
            </a:r>
            <a:endParaRPr lang="en-US" sz="2400" dirty="0">
              <a:solidFill>
                <a:srgbClr val="FFFFFF"/>
              </a:solidFill>
              <a:latin typeface="Open Sans Italics" panose="020B0604020202020204" charset="0"/>
              <a:ea typeface="Open Sans Italics" panose="020B0604020202020204" charset="0"/>
              <a:cs typeface="Open Sans Italics" panose="020B0604020202020204" charset="0"/>
            </a:endParaRPr>
          </a:p>
          <a:p>
            <a:pPr marL="323850" lvl="1" indent="-161925">
              <a:lnSpc>
                <a:spcPct val="150000"/>
              </a:lnSpc>
              <a:buFont typeface="Arial"/>
              <a:buChar char="•"/>
            </a:pPr>
            <a:r>
              <a:rPr lang="en-US" sz="2400" spc="64">
                <a:solidFill>
                  <a:srgbClr val="FFFFFF"/>
                </a:solidFill>
                <a:latin typeface="Open Sans Italics" panose="020B0604020202020204" charset="0"/>
                <a:ea typeface="Open Sans Italics" panose="020B0604020202020204" charset="0"/>
                <a:cs typeface="Open Sans Italics" panose="020B0604020202020204" charset="0"/>
              </a:rPr>
              <a:t> Mã hoá các biến danh mục</a:t>
            </a:r>
          </a:p>
          <a:p>
            <a:pPr marL="323850" lvl="1" indent="-161925">
              <a:lnSpc>
                <a:spcPct val="150000"/>
              </a:lnSpc>
              <a:buFont typeface="Arial"/>
              <a:buChar char="•"/>
            </a:pPr>
            <a:r>
              <a:rPr lang="en-US" sz="2400" spc="64">
                <a:solidFill>
                  <a:srgbClr val="FFFFFF"/>
                </a:solidFill>
                <a:latin typeface="Open Sans Italics" panose="020B0604020202020204" charset="0"/>
                <a:ea typeface="Open Sans Italics" panose="020B0604020202020204" charset="0"/>
                <a:cs typeface="Open Sans Italics" panose="020B0604020202020204" charset="0"/>
              </a:rPr>
              <a:t> Chuẩn hoá dữ liệu</a:t>
            </a:r>
          </a:p>
        </p:txBody>
      </p:sp>
      <p:sp>
        <p:nvSpPr>
          <p:cNvPr id="26" name="Freeform 21">
            <a:extLst>
              <a:ext uri="{FF2B5EF4-FFF2-40B4-BE49-F238E27FC236}">
                <a16:creationId xmlns:a16="http://schemas.microsoft.com/office/drawing/2014/main" id="{A3CEE109-5235-9DBA-B38B-B269E1CBD27B}"/>
              </a:ext>
            </a:extLst>
          </p:cNvPr>
          <p:cNvSpPr/>
          <p:nvPr/>
        </p:nvSpPr>
        <p:spPr>
          <a:xfrm>
            <a:off x="347968" y="1966681"/>
            <a:ext cx="1504950" cy="1504950"/>
          </a:xfrm>
          <a:custGeom>
            <a:avLst/>
            <a:gdLst/>
            <a:ahLst/>
            <a:cxnLst/>
            <a:rect l="l" t="t" r="r" b="b"/>
            <a:pathLst>
              <a:path w="1504950" h="1504950">
                <a:moveTo>
                  <a:pt x="0" y="0"/>
                </a:moveTo>
                <a:lnTo>
                  <a:pt x="1504950" y="0"/>
                </a:lnTo>
                <a:lnTo>
                  <a:pt x="1504950" y="1504950"/>
                </a:lnTo>
                <a:lnTo>
                  <a:pt x="0" y="15049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solidFill>
                <a:schemeClr val="bg2"/>
              </a:solidFill>
              <a:highlight>
                <a:srgbClr val="FFFF00"/>
              </a:highlight>
            </a:endParaRPr>
          </a:p>
        </p:txBody>
      </p:sp>
      <p:sp>
        <p:nvSpPr>
          <p:cNvPr id="2" name="Freeform 7">
            <a:extLst>
              <a:ext uri="{FF2B5EF4-FFF2-40B4-BE49-F238E27FC236}">
                <a16:creationId xmlns:a16="http://schemas.microsoft.com/office/drawing/2014/main" id="{C1E3CBB7-BE95-36F2-9955-702DD0C26ECD}"/>
              </a:ext>
            </a:extLst>
          </p:cNvPr>
          <p:cNvSpPr/>
          <p:nvPr/>
        </p:nvSpPr>
        <p:spPr>
          <a:xfrm>
            <a:off x="1852918" y="2470170"/>
            <a:ext cx="471206" cy="497972"/>
          </a:xfrm>
          <a:custGeom>
            <a:avLst/>
            <a:gdLst/>
            <a:ahLst/>
            <a:cxnLst/>
            <a:rect l="l" t="t" r="r" b="b"/>
            <a:pathLst>
              <a:path w="471206" h="497972">
                <a:moveTo>
                  <a:pt x="0" y="0"/>
                </a:moveTo>
                <a:lnTo>
                  <a:pt x="471206" y="0"/>
                </a:lnTo>
                <a:lnTo>
                  <a:pt x="471206" y="497972"/>
                </a:lnTo>
                <a:lnTo>
                  <a:pt x="0" y="4979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TextBox 18">
            <a:extLst>
              <a:ext uri="{FF2B5EF4-FFF2-40B4-BE49-F238E27FC236}">
                <a16:creationId xmlns:a16="http://schemas.microsoft.com/office/drawing/2014/main" id="{DC2CD98D-494E-FC91-9631-2456E0A41E5A}"/>
              </a:ext>
            </a:extLst>
          </p:cNvPr>
          <p:cNvSpPr txBox="1"/>
          <p:nvPr/>
        </p:nvSpPr>
        <p:spPr>
          <a:xfrm>
            <a:off x="2560527" y="2481911"/>
            <a:ext cx="8251566" cy="474489"/>
          </a:xfrm>
          <a:prstGeom prst="rect">
            <a:avLst/>
          </a:prstGeom>
        </p:spPr>
        <p:txBody>
          <a:bodyPr lIns="0" tIns="0" rIns="0" bIns="0" rtlCol="0" anchor="t">
            <a:spAutoFit/>
          </a:bodyPr>
          <a:lstStyle/>
          <a:p>
            <a:pPr algn="l">
              <a:lnSpc>
                <a:spcPts val="3695"/>
              </a:lnSpc>
            </a:pPr>
            <a:r>
              <a:rPr lang="en-US" sz="3200">
                <a:solidFill>
                  <a:srgbClr val="FFDE59"/>
                </a:solidFill>
                <a:latin typeface="Open Sans Bold Bold"/>
              </a:rPr>
              <a:t>Thu thập dữ liệu</a:t>
            </a:r>
            <a:endParaRPr lang="en-US" sz="3200" dirty="0">
              <a:solidFill>
                <a:srgbClr val="FFDE59"/>
              </a:solidFill>
              <a:latin typeface="Open Sans Bold Bold"/>
            </a:endParaRPr>
          </a:p>
        </p:txBody>
      </p:sp>
      <p:sp>
        <p:nvSpPr>
          <p:cNvPr id="5" name="TextBox 21">
            <a:extLst>
              <a:ext uri="{FF2B5EF4-FFF2-40B4-BE49-F238E27FC236}">
                <a16:creationId xmlns:a16="http://schemas.microsoft.com/office/drawing/2014/main" id="{995D5B4D-B32C-E863-5DE9-799486D47EE0}"/>
              </a:ext>
            </a:extLst>
          </p:cNvPr>
          <p:cNvSpPr txBox="1"/>
          <p:nvPr/>
        </p:nvSpPr>
        <p:spPr>
          <a:xfrm>
            <a:off x="2470685" y="3171531"/>
            <a:ext cx="8915497" cy="1048942"/>
          </a:xfrm>
          <a:prstGeom prst="rect">
            <a:avLst/>
          </a:prstGeom>
        </p:spPr>
        <p:txBody>
          <a:bodyPr lIns="0" tIns="0" rIns="0" bIns="0" rtlCol="0" anchor="t">
            <a:spAutoFit/>
          </a:bodyPr>
          <a:lstStyle/>
          <a:p>
            <a:pPr marL="323850" lvl="1" indent="-161925" algn="l">
              <a:lnSpc>
                <a:spcPct val="150000"/>
              </a:lnSpc>
              <a:buFont typeface="Arial"/>
              <a:buChar char="•"/>
            </a:pPr>
            <a:r>
              <a:rPr lang="en-US" sz="2400">
                <a:solidFill>
                  <a:srgbClr val="FFFFFF"/>
                </a:solidFill>
                <a:latin typeface="Open Sans Italics" panose="020B0604020202020204" charset="0"/>
                <a:ea typeface="Open Sans Italics" panose="020B0604020202020204" charset="0"/>
                <a:cs typeface="Open Sans Italics" panose="020B0604020202020204" charset="0"/>
              </a:rPr>
              <a:t> Nguồn dữ liệu</a:t>
            </a:r>
            <a:endParaRPr lang="en-US" sz="2400" dirty="0">
              <a:solidFill>
                <a:srgbClr val="FFFFFF"/>
              </a:solidFill>
              <a:latin typeface="Open Sans Italics" panose="020B0604020202020204" charset="0"/>
              <a:ea typeface="Open Sans Italics" panose="020B0604020202020204" charset="0"/>
              <a:cs typeface="Open Sans Italics" panose="020B0604020202020204" charset="0"/>
            </a:endParaRPr>
          </a:p>
          <a:p>
            <a:pPr marL="323850" lvl="1" indent="-161925">
              <a:lnSpc>
                <a:spcPct val="150000"/>
              </a:lnSpc>
              <a:buFont typeface="Arial"/>
              <a:buChar char="•"/>
            </a:pPr>
            <a:r>
              <a:rPr lang="en-US" sz="2400">
                <a:solidFill>
                  <a:srgbClr val="FFFFFF"/>
                </a:solidFill>
                <a:latin typeface="Open Sans Italics" panose="020B0604020202020204" charset="0"/>
                <a:ea typeface="Open Sans Italics" panose="020B0604020202020204" charset="0"/>
                <a:cs typeface="Open Sans Italics" panose="020B0604020202020204" charset="0"/>
              </a:rPr>
              <a:t> Mô tả dữ liệu</a:t>
            </a:r>
            <a:endParaRPr lang="en-US" sz="2400" dirty="0">
              <a:solidFill>
                <a:srgbClr val="FFFFFF"/>
              </a:solidFill>
              <a:latin typeface="Open Sans Italics" panose="020B0604020202020204" charset="0"/>
              <a:ea typeface="Open Sans Italics" panose="020B0604020202020204" charset="0"/>
              <a:cs typeface="Open Sans Italics" panose="020B0604020202020204" charset="0"/>
            </a:endParaRPr>
          </a:p>
        </p:txBody>
      </p:sp>
      <p:sp>
        <p:nvSpPr>
          <p:cNvPr id="16" name="Freeform 7">
            <a:extLst>
              <a:ext uri="{FF2B5EF4-FFF2-40B4-BE49-F238E27FC236}">
                <a16:creationId xmlns:a16="http://schemas.microsoft.com/office/drawing/2014/main" id="{21B1F4BA-94AE-9A41-CF28-DF7BF5EABEEC}"/>
              </a:ext>
            </a:extLst>
          </p:cNvPr>
          <p:cNvSpPr/>
          <p:nvPr/>
        </p:nvSpPr>
        <p:spPr>
          <a:xfrm>
            <a:off x="1848436" y="7481887"/>
            <a:ext cx="471206" cy="497972"/>
          </a:xfrm>
          <a:custGeom>
            <a:avLst/>
            <a:gdLst/>
            <a:ahLst/>
            <a:cxnLst/>
            <a:rect l="l" t="t" r="r" b="b"/>
            <a:pathLst>
              <a:path w="471206" h="497972">
                <a:moveTo>
                  <a:pt x="0" y="0"/>
                </a:moveTo>
                <a:lnTo>
                  <a:pt x="471206" y="0"/>
                </a:lnTo>
                <a:lnTo>
                  <a:pt x="471206" y="497972"/>
                </a:lnTo>
                <a:lnTo>
                  <a:pt x="0" y="4979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8">
            <a:extLst>
              <a:ext uri="{FF2B5EF4-FFF2-40B4-BE49-F238E27FC236}">
                <a16:creationId xmlns:a16="http://schemas.microsoft.com/office/drawing/2014/main" id="{82F528DA-CCCC-0583-44F6-41845E4A2FBD}"/>
              </a:ext>
            </a:extLst>
          </p:cNvPr>
          <p:cNvSpPr txBox="1"/>
          <p:nvPr/>
        </p:nvSpPr>
        <p:spPr>
          <a:xfrm>
            <a:off x="2548531" y="7511022"/>
            <a:ext cx="8251566" cy="474489"/>
          </a:xfrm>
          <a:prstGeom prst="rect">
            <a:avLst/>
          </a:prstGeom>
        </p:spPr>
        <p:txBody>
          <a:bodyPr lIns="0" tIns="0" rIns="0" bIns="0" rtlCol="0" anchor="t">
            <a:spAutoFit/>
          </a:bodyPr>
          <a:lstStyle/>
          <a:p>
            <a:pPr algn="l">
              <a:lnSpc>
                <a:spcPts val="3695"/>
              </a:lnSpc>
            </a:pPr>
            <a:r>
              <a:rPr lang="en-US" sz="3200">
                <a:solidFill>
                  <a:srgbClr val="FFDE59"/>
                </a:solidFill>
                <a:latin typeface="Open Sans Bold Bold"/>
              </a:rPr>
              <a:t>Phát triển mô hình</a:t>
            </a:r>
            <a:endParaRPr lang="en-US" sz="3200" dirty="0">
              <a:solidFill>
                <a:srgbClr val="FFDE59"/>
              </a:solidFill>
              <a:latin typeface="Open Sans Bold Bold"/>
            </a:endParaRPr>
          </a:p>
        </p:txBody>
      </p:sp>
      <p:sp>
        <p:nvSpPr>
          <p:cNvPr id="20" name="TextBox 21">
            <a:extLst>
              <a:ext uri="{FF2B5EF4-FFF2-40B4-BE49-F238E27FC236}">
                <a16:creationId xmlns:a16="http://schemas.microsoft.com/office/drawing/2014/main" id="{BD05A2AF-808F-E4B5-2DD5-D1B9487BF12C}"/>
              </a:ext>
            </a:extLst>
          </p:cNvPr>
          <p:cNvSpPr txBox="1"/>
          <p:nvPr/>
        </p:nvSpPr>
        <p:spPr>
          <a:xfrm>
            <a:off x="2461719" y="8133242"/>
            <a:ext cx="8915497" cy="1602939"/>
          </a:xfrm>
          <a:prstGeom prst="rect">
            <a:avLst/>
          </a:prstGeom>
        </p:spPr>
        <p:txBody>
          <a:bodyPr lIns="0" tIns="0" rIns="0" bIns="0" rtlCol="0" anchor="t">
            <a:spAutoFit/>
          </a:bodyPr>
          <a:lstStyle/>
          <a:p>
            <a:pPr marL="323850" lvl="1" indent="-161925" algn="l">
              <a:lnSpc>
                <a:spcPct val="150000"/>
              </a:lnSpc>
              <a:buFont typeface="Arial"/>
              <a:buChar char="•"/>
            </a:pPr>
            <a:r>
              <a:rPr lang="en-US" sz="2400">
                <a:solidFill>
                  <a:srgbClr val="FFFFFF"/>
                </a:solidFill>
                <a:latin typeface="Open Sans Italics" panose="020B0604020202020204" charset="0"/>
                <a:ea typeface="Open Sans Italics" panose="020B0604020202020204" charset="0"/>
                <a:cs typeface="Open Sans Italics" panose="020B0604020202020204" charset="0"/>
              </a:rPr>
              <a:t> Các mô hình</a:t>
            </a:r>
            <a:endParaRPr lang="en-US" sz="2400" dirty="0">
              <a:solidFill>
                <a:srgbClr val="FFFFFF"/>
              </a:solidFill>
              <a:latin typeface="Open Sans Italics" panose="020B0604020202020204" charset="0"/>
              <a:ea typeface="Open Sans Italics" panose="020B0604020202020204" charset="0"/>
              <a:cs typeface="Open Sans Italics" panose="020B0604020202020204" charset="0"/>
            </a:endParaRPr>
          </a:p>
          <a:p>
            <a:pPr marL="323850" lvl="1" indent="-161925">
              <a:lnSpc>
                <a:spcPct val="150000"/>
              </a:lnSpc>
              <a:buFont typeface="Arial"/>
              <a:buChar char="•"/>
            </a:pPr>
            <a:r>
              <a:rPr lang="en-US" sz="2400">
                <a:solidFill>
                  <a:srgbClr val="FFFFFF"/>
                </a:solidFill>
                <a:latin typeface="Open Sans Italics" panose="020B0604020202020204" charset="0"/>
                <a:ea typeface="Open Sans Italics" panose="020B0604020202020204" charset="0"/>
                <a:cs typeface="Open Sans Italics" panose="020B0604020202020204" charset="0"/>
              </a:rPr>
              <a:t> Các chỉ số đánh giá</a:t>
            </a:r>
          </a:p>
          <a:p>
            <a:pPr marL="323850" lvl="1" indent="-161925">
              <a:lnSpc>
                <a:spcPct val="150000"/>
              </a:lnSpc>
              <a:buFont typeface="Arial"/>
              <a:buChar char="•"/>
            </a:pPr>
            <a:r>
              <a:rPr lang="en-US" sz="2400">
                <a:solidFill>
                  <a:srgbClr val="FFFFFF"/>
                </a:solidFill>
                <a:latin typeface="Open Sans Italics" panose="020B0604020202020204" charset="0"/>
                <a:ea typeface="Open Sans Italics" panose="020B0604020202020204" charset="0"/>
                <a:cs typeface="Open Sans Italics" panose="020B0604020202020204" charset="0"/>
              </a:rPr>
              <a:t> Xác thực chéo</a:t>
            </a:r>
            <a:endParaRPr lang="en-US" sz="2400" dirty="0">
              <a:solidFill>
                <a:srgbClr val="FFFFFF"/>
              </a:solidFill>
              <a:latin typeface="Open Sans Italics" panose="020B0604020202020204" charset="0"/>
              <a:ea typeface="Open Sans Italics" panose="020B0604020202020204" charset="0"/>
              <a:cs typeface="Open Sans Italics" panose="020B0604020202020204" charset="0"/>
            </a:endParaRPr>
          </a:p>
        </p:txBody>
      </p:sp>
      <p:sp>
        <p:nvSpPr>
          <p:cNvPr id="27" name="Freeform 7">
            <a:extLst>
              <a:ext uri="{FF2B5EF4-FFF2-40B4-BE49-F238E27FC236}">
                <a16:creationId xmlns:a16="http://schemas.microsoft.com/office/drawing/2014/main" id="{9B9A9F28-F3A8-C276-C520-A713285F5C9C}"/>
              </a:ext>
            </a:extLst>
          </p:cNvPr>
          <p:cNvSpPr/>
          <p:nvPr/>
        </p:nvSpPr>
        <p:spPr>
          <a:xfrm>
            <a:off x="7934852" y="3781690"/>
            <a:ext cx="471206" cy="497972"/>
          </a:xfrm>
          <a:custGeom>
            <a:avLst/>
            <a:gdLst/>
            <a:ahLst/>
            <a:cxnLst/>
            <a:rect l="l" t="t" r="r" b="b"/>
            <a:pathLst>
              <a:path w="471206" h="497972">
                <a:moveTo>
                  <a:pt x="0" y="0"/>
                </a:moveTo>
                <a:lnTo>
                  <a:pt x="471206" y="0"/>
                </a:lnTo>
                <a:lnTo>
                  <a:pt x="471206" y="497972"/>
                </a:lnTo>
                <a:lnTo>
                  <a:pt x="0" y="4979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7">
            <a:extLst>
              <a:ext uri="{FF2B5EF4-FFF2-40B4-BE49-F238E27FC236}">
                <a16:creationId xmlns:a16="http://schemas.microsoft.com/office/drawing/2014/main" id="{DF00089C-F967-3CC4-BBF3-E4E42CA3BFF9}"/>
              </a:ext>
            </a:extLst>
          </p:cNvPr>
          <p:cNvSpPr txBox="1"/>
          <p:nvPr/>
        </p:nvSpPr>
        <p:spPr>
          <a:xfrm>
            <a:off x="8634947" y="3810825"/>
            <a:ext cx="8251566" cy="474489"/>
          </a:xfrm>
          <a:prstGeom prst="rect">
            <a:avLst/>
          </a:prstGeom>
        </p:spPr>
        <p:txBody>
          <a:bodyPr lIns="0" tIns="0" rIns="0" bIns="0" rtlCol="0" anchor="t">
            <a:spAutoFit/>
          </a:bodyPr>
          <a:lstStyle/>
          <a:p>
            <a:pPr algn="l">
              <a:lnSpc>
                <a:spcPts val="3695"/>
              </a:lnSpc>
            </a:pPr>
            <a:r>
              <a:rPr lang="en-US" sz="3200">
                <a:solidFill>
                  <a:srgbClr val="FFDE59"/>
                </a:solidFill>
                <a:latin typeface="Open Sans Bold Bold"/>
              </a:rPr>
              <a:t>Phần mềm và công cụ</a:t>
            </a:r>
            <a:endParaRPr lang="en-US" sz="3200" dirty="0">
              <a:solidFill>
                <a:srgbClr val="FFDE59"/>
              </a:solidFill>
              <a:latin typeface="Open Sans Bold Bold"/>
            </a:endParaRPr>
          </a:p>
        </p:txBody>
      </p:sp>
      <p:sp>
        <p:nvSpPr>
          <p:cNvPr id="31" name="TextBox 21">
            <a:extLst>
              <a:ext uri="{FF2B5EF4-FFF2-40B4-BE49-F238E27FC236}">
                <a16:creationId xmlns:a16="http://schemas.microsoft.com/office/drawing/2014/main" id="{E2528F5D-BA0F-E989-F188-6238F5A2C7BE}"/>
              </a:ext>
            </a:extLst>
          </p:cNvPr>
          <p:cNvSpPr txBox="1"/>
          <p:nvPr/>
        </p:nvSpPr>
        <p:spPr>
          <a:xfrm>
            <a:off x="8484027" y="4431058"/>
            <a:ext cx="8915497" cy="1048942"/>
          </a:xfrm>
          <a:prstGeom prst="rect">
            <a:avLst/>
          </a:prstGeom>
        </p:spPr>
        <p:txBody>
          <a:bodyPr lIns="0" tIns="0" rIns="0" bIns="0" rtlCol="0" anchor="t">
            <a:spAutoFit/>
          </a:bodyPr>
          <a:lstStyle/>
          <a:p>
            <a:pPr marL="323850" lvl="1" indent="-161925" algn="l">
              <a:lnSpc>
                <a:spcPct val="150000"/>
              </a:lnSpc>
              <a:buFont typeface="Arial"/>
              <a:buChar char="•"/>
            </a:pPr>
            <a:r>
              <a:rPr lang="en-US" sz="2400">
                <a:solidFill>
                  <a:srgbClr val="FFFFFF"/>
                </a:solidFill>
                <a:latin typeface="Open Sans Italics" panose="020B0604020202020204" charset="0"/>
                <a:ea typeface="Open Sans Italics" panose="020B0604020202020204" charset="0"/>
                <a:cs typeface="Open Sans Italics" panose="020B0604020202020204" charset="0"/>
              </a:rPr>
              <a:t> Python và các thư viện</a:t>
            </a:r>
          </a:p>
          <a:p>
            <a:pPr marL="323850" lvl="1" indent="-161925" algn="l">
              <a:lnSpc>
                <a:spcPct val="150000"/>
              </a:lnSpc>
              <a:buFont typeface="Arial"/>
              <a:buChar char="•"/>
            </a:pPr>
            <a:r>
              <a:rPr lang="en-US" sz="2400">
                <a:solidFill>
                  <a:srgbClr val="FFFFFF"/>
                </a:solidFill>
                <a:latin typeface="Open Sans Italics" panose="020B0604020202020204" charset="0"/>
                <a:ea typeface="Open Sans Italics" panose="020B0604020202020204" charset="0"/>
                <a:cs typeface="Open Sans Italics" panose="020B0604020202020204" charset="0"/>
              </a:rPr>
              <a:t> Google Colab</a:t>
            </a:r>
            <a:endParaRPr lang="en-US" sz="2400" dirty="0">
              <a:solidFill>
                <a:srgbClr val="FFFFFF"/>
              </a:solidFill>
              <a:latin typeface="Open Sans Italics" panose="020B0604020202020204" charset="0"/>
              <a:ea typeface="Open Sans Italics" panose="020B0604020202020204" charset="0"/>
              <a:cs typeface="Open Sans Italics" panose="020B0604020202020204" charset="0"/>
            </a:endParaRPr>
          </a:p>
        </p:txBody>
      </p:sp>
      <p:pic>
        <p:nvPicPr>
          <p:cNvPr id="1028" name="Picture 4">
            <a:extLst>
              <a:ext uri="{FF2B5EF4-FFF2-40B4-BE49-F238E27FC236}">
                <a16:creationId xmlns:a16="http://schemas.microsoft.com/office/drawing/2014/main" id="{77EA7ED4-373B-335F-6CE5-D8088232E6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504455" y="1211683"/>
            <a:ext cx="7462086" cy="36481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B9FB3E8-7E44-203E-173E-EAB5D6DB3AB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44936" y="6116069"/>
            <a:ext cx="1120140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87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fill="hold"/>
                                        <p:tgtEl>
                                          <p:spTgt spid="31"/>
                                        </p:tgtEl>
                                        <p:attrNameLst>
                                          <p:attrName>ppt_x</p:attrName>
                                        </p:attrNameLst>
                                      </p:cBhvr>
                                      <p:tavLst>
                                        <p:tav tm="0">
                                          <p:val>
                                            <p:strVal val="#ppt_x"/>
                                          </p:val>
                                        </p:tav>
                                        <p:tav tm="100000">
                                          <p:val>
                                            <p:strVal val="#ppt_x"/>
                                          </p:val>
                                        </p:tav>
                                      </p:tavLst>
                                    </p:anim>
                                    <p:anim calcmode="lin" valueType="num">
                                      <p:cBhvr additive="base">
                                        <p:cTn id="6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7" grpId="0"/>
      <p:bldP spid="18" grpId="0"/>
      <p:bldP spid="24" grpId="0"/>
      <p:bldP spid="2" grpId="0" animBg="1"/>
      <p:bldP spid="4" grpId="0"/>
      <p:bldP spid="5" grpId="0"/>
      <p:bldP spid="16" grpId="0" animBg="1"/>
      <p:bldP spid="19" grpId="0"/>
      <p:bldP spid="20" grpId="0"/>
      <p:bldP spid="27" grpId="0" animBg="1"/>
      <p:bldP spid="28"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sp>
        <p:nvSpPr>
          <p:cNvPr id="2" name="Freeform 2"/>
          <p:cNvSpPr/>
          <p:nvPr/>
        </p:nvSpPr>
        <p:spPr>
          <a:xfrm>
            <a:off x="-182782" y="8566292"/>
            <a:ext cx="18288000" cy="6195060"/>
          </a:xfrm>
          <a:custGeom>
            <a:avLst/>
            <a:gdLst/>
            <a:ahLst/>
            <a:cxnLst/>
            <a:rect l="l" t="t" r="r" b="b"/>
            <a:pathLst>
              <a:path w="18288000" h="6195060">
                <a:moveTo>
                  <a:pt x="0" y="0"/>
                </a:moveTo>
                <a:lnTo>
                  <a:pt x="18288000" y="0"/>
                </a:lnTo>
                <a:lnTo>
                  <a:pt x="18288000" y="6195060"/>
                </a:lnTo>
                <a:lnTo>
                  <a:pt x="0" y="6195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4855462"/>
            <a:ext cx="16230600" cy="4402838"/>
            <a:chOff x="0" y="0"/>
            <a:chExt cx="21640800" cy="5870451"/>
          </a:xfrm>
        </p:grpSpPr>
        <p:pic>
          <p:nvPicPr>
            <p:cNvPr id="4" name="Picture 4"/>
            <p:cNvPicPr>
              <a:picLocks noChangeAspect="1"/>
            </p:cNvPicPr>
            <p:nvPr/>
          </p:nvPicPr>
          <p:blipFill>
            <a:blip r:embed="rId4"/>
            <a:srcRect t="21669" b="21669"/>
            <a:stretch>
              <a:fillRect/>
            </a:stretch>
          </p:blipFill>
          <p:spPr>
            <a:xfrm>
              <a:off x="0" y="0"/>
              <a:ext cx="21640800" cy="5870451"/>
            </a:xfrm>
            <a:prstGeom prst="rect">
              <a:avLst/>
            </a:prstGeom>
          </p:spPr>
        </p:pic>
      </p:grpSp>
      <p:sp>
        <p:nvSpPr>
          <p:cNvPr id="5" name="Freeform 5"/>
          <p:cNvSpPr/>
          <p:nvPr/>
        </p:nvSpPr>
        <p:spPr>
          <a:xfrm>
            <a:off x="-3447620" y="-2057400"/>
            <a:ext cx="6187669" cy="4114800"/>
          </a:xfrm>
          <a:custGeom>
            <a:avLst/>
            <a:gdLst/>
            <a:ahLst/>
            <a:cxnLst/>
            <a:rect l="l" t="t" r="r" b="b"/>
            <a:pathLst>
              <a:path w="6187669" h="4114800">
                <a:moveTo>
                  <a:pt x="0" y="0"/>
                </a:moveTo>
                <a:lnTo>
                  <a:pt x="6187669" y="0"/>
                </a:lnTo>
                <a:lnTo>
                  <a:pt x="618766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7784128" y="454972"/>
            <a:ext cx="2354180" cy="2230586"/>
          </a:xfrm>
          <a:custGeom>
            <a:avLst/>
            <a:gdLst/>
            <a:ahLst/>
            <a:cxnLst/>
            <a:rect l="l" t="t" r="r" b="b"/>
            <a:pathLst>
              <a:path w="2354180" h="2230586">
                <a:moveTo>
                  <a:pt x="0" y="0"/>
                </a:moveTo>
                <a:lnTo>
                  <a:pt x="2354180" y="0"/>
                </a:lnTo>
                <a:lnTo>
                  <a:pt x="2354180" y="2230586"/>
                </a:lnTo>
                <a:lnTo>
                  <a:pt x="0" y="22305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1825571" y="2561733"/>
            <a:ext cx="17016786" cy="1134018"/>
          </a:xfrm>
          <a:prstGeom prst="rect">
            <a:avLst/>
          </a:prstGeom>
        </p:spPr>
        <p:txBody>
          <a:bodyPr lIns="0" tIns="0" rIns="0" bIns="0" rtlCol="0" anchor="t">
            <a:spAutoFit/>
          </a:bodyPr>
          <a:lstStyle/>
          <a:p>
            <a:pPr algn="l">
              <a:lnSpc>
                <a:spcPts val="9371"/>
              </a:lnSpc>
              <a:spcBef>
                <a:spcPct val="0"/>
              </a:spcBef>
            </a:pPr>
            <a:r>
              <a:rPr lang="en-US" sz="6693">
                <a:solidFill>
                  <a:srgbClr val="FFFFFF"/>
                </a:solidFill>
                <a:latin typeface="Open Sans Bold Bold"/>
              </a:rPr>
              <a:t>III.PHÂN TÍCH DỮ LIỆU VÀ KẾT QUẢ</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7205</TotalTime>
  <Words>852</Words>
  <Application>Microsoft Office PowerPoint</Application>
  <PresentationFormat>Custom</PresentationFormat>
  <Paragraphs>151</Paragraphs>
  <Slides>20</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Open Sans Bold Bold</vt:lpstr>
      <vt:lpstr>Open Sans Italics</vt:lpstr>
      <vt:lpstr>Cambria Math</vt:lpstr>
      <vt:lpstr>Aptos</vt:lpstr>
      <vt:lpstr>Nunito Sans Bold</vt:lpstr>
      <vt:lpstr>Nunito Sans Semi-Bold</vt:lpstr>
      <vt:lpstr>Aileron</vt:lpstr>
      <vt:lpstr>DejaVu Serif Bold</vt:lpstr>
      <vt:lpstr>Garet Bold</vt:lpstr>
      <vt:lpstr>Open Sans Bold</vt:lpstr>
      <vt:lpstr>Calibri</vt:lpstr>
      <vt:lpstr>Open Sans Bold Italics</vt:lpstr>
      <vt:lpstr>Arial</vt:lpstr>
      <vt:lpstr>Open Sans Bold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&amp; Yellow Professional Future Technology Presentation</dc:title>
  <cp:lastModifiedBy>duyhoang1801</cp:lastModifiedBy>
  <cp:revision>44</cp:revision>
  <dcterms:created xsi:type="dcterms:W3CDTF">2006-08-16T00:00:00Z</dcterms:created>
  <dcterms:modified xsi:type="dcterms:W3CDTF">2024-10-06T03:59:17Z</dcterms:modified>
  <dc:identifier>DAGFjdry2Fg</dc:identifier>
</cp:coreProperties>
</file>